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sldIdLst>
    <p:sldId id="258" r:id="rId5"/>
    <p:sldId id="292" r:id="rId6"/>
    <p:sldId id="291" r:id="rId7"/>
    <p:sldId id="293" r:id="rId8"/>
    <p:sldId id="267" r:id="rId9"/>
    <p:sldId id="321" r:id="rId10"/>
    <p:sldId id="302" r:id="rId11"/>
    <p:sldId id="322" r:id="rId12"/>
    <p:sldId id="324" r:id="rId13"/>
    <p:sldId id="325" r:id="rId14"/>
    <p:sldId id="326" r:id="rId15"/>
    <p:sldId id="327" r:id="rId16"/>
    <p:sldId id="323" r:id="rId17"/>
    <p:sldId id="299" r:id="rId18"/>
    <p:sldId id="304" r:id="rId19"/>
    <p:sldId id="306" r:id="rId20"/>
    <p:sldId id="307" r:id="rId21"/>
    <p:sldId id="309" r:id="rId22"/>
    <p:sldId id="328" r:id="rId23"/>
    <p:sldId id="308" r:id="rId24"/>
    <p:sldId id="329" r:id="rId25"/>
    <p:sldId id="310" r:id="rId26"/>
    <p:sldId id="330" r:id="rId27"/>
    <p:sldId id="301" r:id="rId28"/>
    <p:sldId id="27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54C3"/>
    <a:srgbClr val="0066FF"/>
    <a:srgbClr val="BDD6D6"/>
    <a:srgbClr val="9CB3D6"/>
    <a:srgbClr val="3333FF"/>
    <a:srgbClr val="3890E5"/>
    <a:srgbClr val="4B9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64"/>
    <p:restoredTop sz="94632"/>
  </p:normalViewPr>
  <p:slideViewPr>
    <p:cSldViewPr snapToGrid="0">
      <p:cViewPr varScale="1">
        <p:scale>
          <a:sx n="151" d="100"/>
          <a:sy n="151" d="100"/>
        </p:scale>
        <p:origin x="1248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EDE0F-D7D4-BD44-9985-986BC3F51CF2}" type="datetimeFigureOut">
              <a:rPr lang="en-US" smtClean="0"/>
              <a:t>9/12/24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59BAB-C71C-5948-B622-39FF4D2AFB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94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9ACF1-DFD6-5B02-7C34-635109672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BD3347-20C7-3CEE-135B-82A16456A4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E95555-B3FD-3049-17C8-381B7C8988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16D74E-2ACF-A5C6-829A-45B3CEFFB5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0021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38ED7-5110-9434-15DD-3411DC311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78A4FB-B6D8-BE4D-7DA0-144C54D649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16A0F4-C7FD-BB28-95EC-E2014A3316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0B77F-FA64-9DD8-A3AE-0D75F5C86E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274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5FA292-E496-5A61-01F1-30DE44168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196379-1EC6-8960-9FF2-0C9D42A596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653CC6-9F30-CCE8-B25F-1FEFAFDF74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15D1EB-3BC6-DBB7-9EB9-CADBBEEEB6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788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6F121-CAAD-B343-120B-5B5F81148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C39B22-6F0F-09A4-FB19-45DD118FE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04DF1B-D496-8EAC-7331-282C96C870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gaining intuition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933FF-92B0-FD29-098A-03F8BC2B1C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5172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6E403-4EC8-DD06-2ECE-1E76C654D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7222CF-DE51-D86B-11D2-D101F9F8DB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A74C23-507B-2134-0946-0EA728ED0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A942F-37DA-3063-9BB7-B69983EC2D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5594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6E403-4EC8-DD06-2ECE-1E76C654D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7222CF-DE51-D86B-11D2-D101F9F8DB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A74C23-507B-2134-0946-0EA728ED0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A942F-37DA-3063-9BB7-B69983EC2D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976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6E403-4EC8-DD06-2ECE-1E76C654D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7222CF-DE51-D86B-11D2-D101F9F8DB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A74C23-507B-2134-0946-0EA728ED0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A942F-37DA-3063-9BB7-B69983EC2D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6631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6E403-4EC8-DD06-2ECE-1E76C654D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7222CF-DE51-D86B-11D2-D101F9F8DB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A74C23-507B-2134-0946-0EA728ED0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A942F-37DA-3063-9BB7-B69983EC2D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811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6E403-4EC8-DD06-2ECE-1E76C654D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7222CF-DE51-D86B-11D2-D101F9F8DB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A74C23-507B-2134-0946-0EA728ED0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A942F-37DA-3063-9BB7-B69983EC2D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6549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DF351-86A4-BE42-53FC-557804B76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4BE65E-4EA3-1577-F97F-9F6AA4CDEC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F1239D-D43E-9912-2F81-2E4C69A7F8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B2CD9-84C7-90E6-52E2-7F2CED69E3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850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6E403-4EC8-DD06-2ECE-1E76C654D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7222CF-DE51-D86B-11D2-D101F9F8DB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A74C23-507B-2134-0946-0EA728ED0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A942F-37DA-3063-9BB7-B69983EC2D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156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6E403-4EC8-DD06-2ECE-1E76C654D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7222CF-DE51-D86B-11D2-D101F9F8DB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A74C23-507B-2134-0946-0EA728ED0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A942F-37DA-3063-9BB7-B69983EC2D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1497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4A3352-217B-4DB8-86F9-C29D9122D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725889-53EF-C0FD-5A13-B28941D960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249F87-798F-B647-EFB0-CFA3D7EFB1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gaining intuition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B1DFC-F831-51AD-0219-20A401D9BB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1952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6E403-4EC8-DD06-2ECE-1E76C654D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7222CF-DE51-D86B-11D2-D101F9F8DB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A74C23-507B-2134-0946-0EA728ED0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A942F-37DA-3063-9BB7-B69983EC2D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50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42187-DD61-2553-FC83-F27F4E926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A1432E-F6DA-49A5-5A33-E01D50C798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690A11-FA80-A2B9-496E-1A7006FD5F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193D49-B2C5-D3AD-07CA-7FB1F6B4E2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368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6E403-4EC8-DD06-2ECE-1E76C654D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7222CF-DE51-D86B-11D2-D101F9F8DB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A74C23-507B-2134-0946-0EA728ED0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A942F-37DA-3063-9BB7-B69983EC2D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354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6E403-4EC8-DD06-2ECE-1E76C654D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7222CF-DE51-D86B-11D2-D101F9F8DB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A74C23-507B-2134-0946-0EA728ED0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A942F-37DA-3063-9BB7-B69983EC2D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03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gaining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521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E6E403-4EC8-DD06-2ECE-1E76C654D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7222CF-DE51-D86B-11D2-D101F9F8DB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A74C23-507B-2134-0946-0EA728ED03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A942F-37DA-3063-9BB7-B69983EC2D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30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And gaining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356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1D394-98CF-687C-830C-E535EEA95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76ACE9-ED22-465E-BFDA-41B408E2ED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5F4F43-64CB-CFB9-A494-B85973B42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483B52-05E9-F67B-1A89-A0FEA4A01F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101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47BF6B-6C79-1889-344B-650BA9F9E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BC8E13-4FE0-C629-B34D-3F8F4C4578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733795-9E37-C9FD-7514-FC50F45518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33F18C-8B52-0C4A-1235-0733EE867E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09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F230B-D3F5-7896-C61B-70F4F325D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C89F78-3199-DBB5-EE60-8D7694B817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9C1EBB-7557-C93C-D04A-574E0F04FA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9CBE1D-2499-556A-E480-0F34C2B04B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437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715A8-C5EE-B78C-E7AF-F383B1B5A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232214-3163-8875-F8AD-C202AD2D9F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71CD9-7DC1-9BFD-3F67-AE3D3642B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2E2E-4545-4923-A9DD-0AFF93CFA57A}" type="datetimeFigureOut">
              <a:rPr lang="en-US" smtClean="0"/>
              <a:t>9/12/24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4A6F4-1A1E-81A0-88DF-8C165542D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7A35D-9A4F-E44D-59BD-B7E789632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360B-A44C-4DEC-91DC-61F5B6354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039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7769C-51DB-A5B8-3F68-3ED5D4BCB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305906-143D-F2DB-4ADC-64A663D307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73459-35DB-3C3A-0F43-01F5E3AC2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2E2E-4545-4923-A9DD-0AFF93CFA57A}" type="datetimeFigureOut">
              <a:rPr lang="en-US" smtClean="0"/>
              <a:t>9/12/24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D96B0-5EBF-B2EC-2A92-BC547CB71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0724F-0F71-815C-7C46-AD9119749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360B-A44C-4DEC-91DC-61F5B6354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44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D67D9-AB22-071D-3ACA-CB86490CD0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2E2AA4-0699-C66A-73F8-E3C52BB4A5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894BB5-BEA9-A861-A595-5491B767C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2E2E-4545-4923-A9DD-0AFF93CFA57A}" type="datetimeFigureOut">
              <a:rPr lang="en-US" smtClean="0"/>
              <a:t>9/12/24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9FA12-14FD-2C77-C912-7F5E90D27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E76E4-C527-3931-8CBF-91766D9E3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360B-A44C-4DEC-91DC-61F5B6354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648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109C0-1121-1468-48D7-06E1B33AC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C22C6-98EE-049C-D075-D1B326778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E9B41-D547-F749-7F12-3844EC214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2E2E-4545-4923-A9DD-0AFF93CFA57A}" type="datetimeFigureOut">
              <a:rPr lang="en-US" smtClean="0"/>
              <a:t>9/12/24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8B957-3E77-BBE7-042B-CBEDB9071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228D9-8EFB-7D84-C9E9-32DE0406E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360B-A44C-4DEC-91DC-61F5B6354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38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C4C4-6BC3-46F6-D651-1FE66B59B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DC1F7-E706-8550-0334-B1172A794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0BCCF-2B0C-A3EA-AF7E-FD62FABB7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2E2E-4545-4923-A9DD-0AFF93CFA57A}" type="datetimeFigureOut">
              <a:rPr lang="en-US" smtClean="0"/>
              <a:t>9/12/24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5CF4E-9743-39D2-DBDC-420ACAFD8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DB458F-3B7C-3181-D7F7-2D1F21783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360B-A44C-4DEC-91DC-61F5B6354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596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234DC-4BFF-0296-9CDA-727D63AA2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9A74F-DE5D-C997-A421-B67F217034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824F0D-D3A4-33B1-7E13-48B0637123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A46697-4491-DCDA-DB4D-677984478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2E2E-4545-4923-A9DD-0AFF93CFA57A}" type="datetimeFigureOut">
              <a:rPr lang="en-US" smtClean="0"/>
              <a:t>9/12/24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6AC308-7568-F607-EA19-6B26A168F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660F9E-001B-CBA3-7BAF-E764D1242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360B-A44C-4DEC-91DC-61F5B6354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717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48506-7068-DEDA-F8D9-C3050C47B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6261B-20C2-AEFD-9441-3220286DCE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1864E-47C4-63EF-3D1E-AAAB295888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564EB0-0CF8-CE7B-6636-A17E1649B3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D70728-D3D7-15B2-8BA2-AF8D303FF3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5FECE7-61AC-E338-9C7C-ED4C82A72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2E2E-4545-4923-A9DD-0AFF93CFA57A}" type="datetimeFigureOut">
              <a:rPr lang="en-US" smtClean="0"/>
              <a:t>9/12/24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64838A-DBEE-4A40-F9F2-3768E00E1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96B15C-3BB9-3AB7-1AC5-0130A8305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360B-A44C-4DEC-91DC-61F5B6354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7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8D5B0-6F92-10EA-2B6B-7B761A58B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3F4EA3-9ECA-BC05-513E-37127A898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2E2E-4545-4923-A9DD-0AFF93CFA57A}" type="datetimeFigureOut">
              <a:rPr lang="en-US" smtClean="0"/>
              <a:t>9/12/24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B63F64-8E64-B09C-8435-BE7C02D22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836048-3A6D-A905-99BE-58B4AD775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360B-A44C-4DEC-91DC-61F5B6354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787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BD3342-EBF0-97ED-0DFF-7AB34B1A7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2E2E-4545-4923-A9DD-0AFF93CFA57A}" type="datetimeFigureOut">
              <a:rPr lang="en-US" smtClean="0"/>
              <a:t>9/12/24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C853B-5F80-71AE-736B-7EEF317C2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4D661-1861-E54C-F49A-05627B8CB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360B-A44C-4DEC-91DC-61F5B6354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297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ACEE9-80B5-AA67-6E1F-8051E3C3D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24C3A-D085-C8AC-1023-C7C08349E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E65B38-2566-E94B-AF6A-37A4EF7B1E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BB39F-CDC5-A875-7FE2-A02ECC2EC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2E2E-4545-4923-A9DD-0AFF93CFA57A}" type="datetimeFigureOut">
              <a:rPr lang="en-US" smtClean="0"/>
              <a:t>9/12/24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57FB9C-3FC0-9FD6-8C9C-C2ACE62CF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C0DE1E-4BB3-62FE-F0A8-8DA1A9E82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360B-A44C-4DEC-91DC-61F5B6354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50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04DB1-C248-9112-DF88-384551B15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F0A8E7-4DC9-2895-96C0-F192933693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E327DE-5C29-EB78-31B0-782E00066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7F262-D126-3533-5F24-77DCCB655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2E2E-4545-4923-A9DD-0AFF93CFA57A}" type="datetimeFigureOut">
              <a:rPr lang="en-US" smtClean="0"/>
              <a:t>9/12/24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5D0120-E561-DF52-0EC1-1331AF702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0E657A-12C9-B707-6940-8CA0F63C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360B-A44C-4DEC-91DC-61F5B6354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45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FB3F11-C567-4FA1-04D4-CBF9C018F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78690-D15E-B916-D45E-9A0C6C284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61356-3540-0AEC-0406-B9D85A21A4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F42E2E-4545-4923-A9DD-0AFF93CFA57A}" type="datetimeFigureOut">
              <a:rPr lang="en-US" smtClean="0"/>
              <a:t>9/12/24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DD050-3A7F-B7B7-B652-3DF2B776F6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B2D856-BF7F-3F7F-F5B0-A878A989E6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D8360B-A44C-4DEC-91DC-61F5B6354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2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melafox.org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microsoft.com/azure/ai-studio/how-to/develop/flow-evaluate-sdk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learn.microsoft.com/en-us/azure/ai-studio/how-to/evaluate-flow-result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s://github.com/Azure-Samples/contoso-creative-writer/actions/runs/10724620439" TargetMode="External"/><Relationship Id="rId4" Type="http://schemas.openxmlformats.org/officeDocument/2006/relationships/hyperlink" Target="https://github.com/Azure-Samples/contoso-creative-writer/blob/main/src/api/evaluate/evaluate.py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pi.org/project/promptflow-evals/" TargetMode="External"/><Relationship Id="rId5" Type="http://schemas.openxmlformats.org/officeDocument/2006/relationships/hyperlink" Target="https://aka.ms/rag/eval" TargetMode="External"/><Relationship Id="rId4" Type="http://schemas.openxmlformats.org/officeDocument/2006/relationships/hyperlink" Target="https://github.com/Azure-Samples/ai-rag-chat-evaluator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aka.ms/rag/thumbs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hyperlink" Target="https://github.com/microsoft/sample-app-aoai-chatGPT/pull/396" TargetMode="Externa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hacktogether/chatapp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ka.ms/rag/eva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aka.ms/ragcha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microsoft.com/azure/ai-studio/how-to/develop/flow-evaluate-sdk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microsoft.com/azure/ai-studio/how-to/develop/flow-evaluate-sd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07099-B815-DBB9-ADBC-F0D9DD9D00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66675" y="1122363"/>
            <a:ext cx="11991975" cy="2387600"/>
          </a:xfrm>
          <a:effectLst>
            <a:glow rad="63500">
              <a:schemeClr val="accent1">
                <a:alpha val="40000"/>
              </a:schemeClr>
            </a:glow>
            <a:softEdge rad="0"/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Evaluating a RAG chat app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9B0D0C48-3D3A-0628-FAE8-8677A87062D8}"/>
              </a:ext>
            </a:extLst>
          </p:cNvPr>
          <p:cNvSpPr txBox="1">
            <a:spLocks/>
          </p:cNvSpPr>
          <p:nvPr/>
        </p:nvSpPr>
        <p:spPr>
          <a:xfrm>
            <a:off x="2368708" y="4783464"/>
            <a:ext cx="7186730" cy="190434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865484">
              <a:buNone/>
              <a:defRPr/>
            </a:pPr>
            <a:r>
              <a:rPr lang="en-US" sz="3600" dirty="0">
                <a:latin typeface="+mj-lt"/>
                <a:cs typeface="Segoe UI Semilight"/>
              </a:rPr>
              <a:t>Pamela Fox, Python Cloud Advocate</a:t>
            </a:r>
          </a:p>
          <a:p>
            <a:pPr marL="0" indent="0" algn="ctr" defTabSz="1865484">
              <a:buNone/>
              <a:defRPr/>
            </a:pPr>
            <a:r>
              <a:rPr lang="en-US" sz="3600" dirty="0" err="1">
                <a:solidFill>
                  <a:srgbClr val="2454C3"/>
                </a:solidFill>
                <a:latin typeface="+mj-lt"/>
                <a:cs typeface="Segoe UI Semi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www.pamelafox.org</a:t>
            </a:r>
            <a:endParaRPr lang="en-US" sz="3600" dirty="0">
              <a:solidFill>
                <a:srgbClr val="2454C3"/>
              </a:solidFill>
              <a:latin typeface="+mj-lt"/>
              <a:cs typeface="Segoe UI Semilight"/>
            </a:endParaRPr>
          </a:p>
          <a:p>
            <a:pPr marL="0" indent="0" algn="ctr" defTabSz="1865484">
              <a:buNone/>
              <a:defRPr/>
            </a:pPr>
            <a:r>
              <a:rPr lang="en-US" sz="3600" dirty="0">
                <a:latin typeface="+mj-lt"/>
                <a:cs typeface="Segoe UI Semilight"/>
              </a:rPr>
              <a:t>@</a:t>
            </a:r>
            <a:r>
              <a:rPr lang="en-US" sz="3600" dirty="0" err="1">
                <a:latin typeface="+mj-lt"/>
                <a:cs typeface="Segoe UI Semilight"/>
              </a:rPr>
              <a:t>pamelafox</a:t>
            </a:r>
            <a:endParaRPr lang="en-US" sz="36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0005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760CF7-0968-5485-984B-B37159C48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B7970-156F-9838-68D7-7D0903C8B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Bulk evaluation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84A364-02D7-1016-27B6-C543781EF9AB}"/>
              </a:ext>
            </a:extLst>
          </p:cNvPr>
          <p:cNvSpPr txBox="1"/>
          <p:nvPr/>
        </p:nvSpPr>
        <p:spPr>
          <a:xfrm>
            <a:off x="719137" y="6076823"/>
            <a:ext cx="10753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2454C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https://learn.microsoft.com/azure/ai-studio/how-to/develop/flow-evaluate-sdk</a:t>
            </a:r>
            <a:endParaRPr lang="en-US">
              <a:solidFill>
                <a:srgbClr val="2454C3"/>
              </a:solidFill>
            </a:endParaRPr>
          </a:p>
        </p:txBody>
      </p:sp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726562F8-F199-BADD-CD4F-2EAF61A68C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387601"/>
            <a:ext cx="10515600" cy="3539065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>
              <a:lnSpc>
                <a:spcPts val="2025"/>
              </a:lnSpc>
              <a:spcBef>
                <a:spcPts val="300"/>
              </a:spcBef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promptflow.evals.evaluate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evaluate</a:t>
            </a:r>
          </a:p>
          <a:p>
            <a:pPr marL="0" indent="0">
              <a:lnSpc>
                <a:spcPts val="2025"/>
              </a:lnSpc>
              <a:spcBef>
                <a:spcPts val="300"/>
              </a:spcBef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result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evaluate(</a:t>
            </a:r>
          </a:p>
          <a:p>
            <a:pPr marL="0" indent="0">
              <a:lnSpc>
                <a:spcPts val="2025"/>
              </a:lnSpc>
              <a:spcBef>
                <a:spcPts val="300"/>
              </a:spcBef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"data.jsonl"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pPr marL="0" indent="0">
              <a:lnSpc>
                <a:spcPts val="2025"/>
              </a:lnSpc>
              <a:spcBef>
                <a:spcPts val="300"/>
              </a:spcBef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evaluators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={</a:t>
            </a:r>
          </a:p>
          <a:p>
            <a:pPr marL="0" indent="0">
              <a:lnSpc>
                <a:spcPts val="2025"/>
              </a:lnSpc>
              <a:spcBef>
                <a:spcPts val="300"/>
              </a:spcBef>
              <a:buNone/>
            </a:pP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"relevance"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relevance_eval,</a:t>
            </a:r>
          </a:p>
          <a:p>
            <a:pPr marL="0" indent="0">
              <a:lnSpc>
                <a:spcPts val="2025"/>
              </a:lnSpc>
              <a:spcBef>
                <a:spcPts val="300"/>
              </a:spcBef>
              <a:buNone/>
            </a:pP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"groundedness"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 groundedness_eval</a:t>
            </a:r>
          </a:p>
          <a:p>
            <a:pPr marL="0" indent="0">
              <a:lnSpc>
                <a:spcPts val="2025"/>
              </a:lnSpc>
              <a:spcBef>
                <a:spcPts val="300"/>
              </a:spcBef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},</a:t>
            </a:r>
          </a:p>
          <a:p>
            <a:pPr marL="0" indent="0">
              <a:lnSpc>
                <a:spcPts val="2025"/>
              </a:lnSpc>
              <a:spcBef>
                <a:spcPts val="300"/>
              </a:spcBef>
              <a:buNone/>
            </a:pP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azure_ai_project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= azure_ai_project,</a:t>
            </a:r>
          </a:p>
          <a:p>
            <a:pPr marL="0" indent="0">
              <a:lnSpc>
                <a:spcPts val="2025"/>
              </a:lnSpc>
              <a:spcBef>
                <a:spcPts val="300"/>
              </a:spcBef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output_path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2000" b="0">
                <a:solidFill>
                  <a:srgbClr val="A3151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"./myevalresults.json"</a:t>
            </a: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ts val="2025"/>
              </a:lnSpc>
              <a:spcBef>
                <a:spcPts val="300"/>
              </a:spcBef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0" indent="0">
              <a:lnSpc>
                <a:spcPts val="2025"/>
              </a:lnSpc>
              <a:spcBef>
                <a:spcPts val="300"/>
              </a:spcBef>
              <a:buNone/>
            </a:pPr>
            <a:endParaRPr lang="en-US" sz="2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DAE8CC-80BB-5082-7467-DF571E6BCDC3}"/>
              </a:ext>
            </a:extLst>
          </p:cNvPr>
          <p:cNvSpPr txBox="1">
            <a:spLocks/>
          </p:cNvSpPr>
          <p:nvPr/>
        </p:nvSpPr>
        <p:spPr>
          <a:xfrm>
            <a:off x="838199" y="1654617"/>
            <a:ext cx="10515600" cy="582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To run same evaluators on many QA pairs, you can use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evaluate()</a:t>
            </a:r>
            <a:r>
              <a:rPr lang="en-US" sz="2400" dirty="0"/>
              <a:t>: </a:t>
            </a:r>
          </a:p>
        </p:txBody>
      </p:sp>
    </p:spTree>
    <p:extLst>
      <p:ext uri="{BB962C8B-B14F-4D97-AF65-F5344CB8AC3E}">
        <p14:creationId xmlns:p14="http://schemas.microsoft.com/office/powerpoint/2010/main" val="680232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A21851-811F-2198-D5EE-05B130870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AAB33-8128-5D39-3B56-22141AF3B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View results in Azure AI Studio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890ED8-5138-D348-D386-B642CCACC59D}"/>
              </a:ext>
            </a:extLst>
          </p:cNvPr>
          <p:cNvSpPr txBox="1"/>
          <p:nvPr/>
        </p:nvSpPr>
        <p:spPr>
          <a:xfrm>
            <a:off x="838199" y="6123543"/>
            <a:ext cx="10753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2454C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https://learn.microsoft.com/azure/ai-studio/how-to/evaluate-flow-results</a:t>
            </a:r>
            <a:endParaRPr lang="en-US">
              <a:solidFill>
                <a:srgbClr val="2454C3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4DD98B-16E2-3D11-52E7-15DC6593E9C1}"/>
              </a:ext>
            </a:extLst>
          </p:cNvPr>
          <p:cNvSpPr txBox="1">
            <a:spLocks/>
          </p:cNvSpPr>
          <p:nvPr/>
        </p:nvSpPr>
        <p:spPr>
          <a:xfrm>
            <a:off x="838199" y="1654617"/>
            <a:ext cx="10515600" cy="582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If you specified an 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azure_ai_project</a:t>
            </a:r>
            <a:r>
              <a:rPr lang="en-US" sz="2400" dirty="0"/>
              <a:t>, you can view results in the studio: </a:t>
            </a:r>
          </a:p>
        </p:txBody>
      </p:sp>
      <p:pic>
        <p:nvPicPr>
          <p:cNvPr id="1026" name="Picture 2" descr="Screenshot of performance and quality metrics dashboard tab.">
            <a:extLst>
              <a:ext uri="{FF2B5EF4-FFF2-40B4-BE49-F238E27FC236}">
                <a16:creationId xmlns:a16="http://schemas.microsoft.com/office/drawing/2014/main" id="{2DB092DE-B965-DEC8-B0DE-154B8534A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64" y="2237445"/>
            <a:ext cx="6790267" cy="376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915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86BF8A-05F8-5ACF-E956-4156B410F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0EBBB-4FEE-EA87-B71B-EF3189C2A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View results in GitHub Actions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EFDF32-FC08-F456-F8AC-E593029C439D}"/>
              </a:ext>
            </a:extLst>
          </p:cNvPr>
          <p:cNvSpPr txBox="1"/>
          <p:nvPr/>
        </p:nvSpPr>
        <p:spPr>
          <a:xfrm>
            <a:off x="838199" y="5751009"/>
            <a:ext cx="107537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2454C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https://github.com/Azure-Samples/contoso-creative-writer/blob/main/src/api/evaluate/evaluate.py</a:t>
            </a:r>
            <a:endParaRPr lang="en-US">
              <a:solidFill>
                <a:srgbClr val="2454C3"/>
              </a:solidFill>
            </a:endParaRPr>
          </a:p>
          <a:p>
            <a:r>
              <a:rPr lang="en-US">
                <a:solidFill>
                  <a:srgbClr val="2454C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https://github.com/Azure-Samples/contoso-creative-writer/actions/runs/10724620439</a:t>
            </a:r>
            <a:endParaRPr lang="en-US">
              <a:solidFill>
                <a:srgbClr val="2454C3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905616-4FAB-F78C-292E-9E187A256431}"/>
              </a:ext>
            </a:extLst>
          </p:cNvPr>
          <p:cNvSpPr txBox="1">
            <a:spLocks/>
          </p:cNvSpPr>
          <p:nvPr/>
        </p:nvSpPr>
        <p:spPr>
          <a:xfrm>
            <a:off x="838199" y="1654617"/>
            <a:ext cx="10515600" cy="582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You could also save results locally and display in GitHub actions: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AB3540F-CA1A-F905-9B8E-8442A95BC7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65" b="10374"/>
          <a:stretch/>
        </p:blipFill>
        <p:spPr>
          <a:xfrm>
            <a:off x="1032932" y="2237445"/>
            <a:ext cx="7772400" cy="323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780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86E322-0041-F2BA-5740-F31BCB9E0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AA6A9E-2E12-0FB6-D991-F342EE0A7C6B}"/>
              </a:ext>
            </a:extLst>
          </p:cNvPr>
          <p:cNvSpPr txBox="1"/>
          <p:nvPr/>
        </p:nvSpPr>
        <p:spPr>
          <a:xfrm>
            <a:off x="548561" y="953036"/>
            <a:ext cx="105290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rgbClr val="2454C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RAG chat</a:t>
            </a:r>
          </a:p>
          <a:p>
            <a:r>
              <a:rPr lang="en-US" sz="6000" b="1">
                <a:solidFill>
                  <a:srgbClr val="2454C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evaluator CLI</a:t>
            </a:r>
          </a:p>
        </p:txBody>
      </p:sp>
    </p:spTree>
    <p:extLst>
      <p:ext uri="{BB962C8B-B14F-4D97-AF65-F5344CB8AC3E}">
        <p14:creationId xmlns:p14="http://schemas.microsoft.com/office/powerpoint/2010/main" val="703896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F7C9F1-8673-3A2D-992E-5AAD3D1A8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2CC70-2B45-AC82-0F7E-206F96FE4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RAG chat evaluator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03ECD2-A7D9-9641-7C22-DEB66A2B3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54764"/>
            <a:ext cx="8209547" cy="4282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2454C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https://github.com/Azure-Samples/ai-rag-chat-evaluator</a:t>
            </a:r>
            <a:endParaRPr lang="en-US" sz="2400" dirty="0">
              <a:solidFill>
                <a:srgbClr val="2454C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0B186A-88E0-18BD-3690-D41E7020B86C}"/>
              </a:ext>
            </a:extLst>
          </p:cNvPr>
          <p:cNvSpPr txBox="1"/>
          <p:nvPr/>
        </p:nvSpPr>
        <p:spPr>
          <a:xfrm>
            <a:off x="8527382" y="3991911"/>
            <a:ext cx="3010903" cy="5539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2454C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aka.ms/rag/eval</a:t>
            </a:r>
            <a:endParaRPr lang="en-US" sz="3000" dirty="0">
              <a:solidFill>
                <a:srgbClr val="2454C3"/>
              </a:solidFill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ED281E9-D422-DA31-C941-8E7C70825E0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769600" cy="2229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CLI tools for automating the evaluation of RAG answer quality:</a:t>
            </a:r>
          </a:p>
          <a:p>
            <a:r>
              <a:rPr lang="en-US" dirty="0"/>
              <a:t>Generate ground truth data</a:t>
            </a:r>
          </a:p>
          <a:p>
            <a:r>
              <a:rPr lang="en-US" dirty="0"/>
              <a:t>Evaluate with different parameters</a:t>
            </a:r>
          </a:p>
          <a:p>
            <a:r>
              <a:rPr lang="en-US" dirty="0"/>
              <a:t>Compare the metrics and answers across evaluations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9288085-5C48-A9EC-9A56-4B63DCC992FE}"/>
              </a:ext>
            </a:extLst>
          </p:cNvPr>
          <p:cNvSpPr txBox="1">
            <a:spLocks/>
          </p:cNvSpPr>
          <p:nvPr/>
        </p:nvSpPr>
        <p:spPr>
          <a:xfrm>
            <a:off x="838200" y="5154379"/>
            <a:ext cx="10515600" cy="11295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Based on the promptflow-evals SDK: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2454C3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2400" dirty="0" err="1">
                <a:solidFill>
                  <a:srgbClr val="2454C3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pypi.org</a:t>
            </a:r>
            <a:r>
              <a:rPr lang="en-US" sz="2400" dirty="0">
                <a:solidFill>
                  <a:srgbClr val="2454C3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/project/promptflow-evals/</a:t>
            </a:r>
            <a:endParaRPr lang="en-US" sz="2400" dirty="0">
              <a:solidFill>
                <a:srgbClr val="2454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516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F7C9F1-8673-3A2D-992E-5AAD3D1A8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2CC70-2B45-AC82-0F7E-206F96FE4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Ground truth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03ECD2-A7D9-9641-7C22-DEB66A2B3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0389" y="3113888"/>
            <a:ext cx="9444789" cy="946080"/>
          </a:xfrm>
          <a:solidFill>
            <a:schemeClr val="bg1">
              <a:lumMod val="8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python3 -m scripts generate --output=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example_input</a:t>
            </a:r>
            <a:r>
              <a:rPr lang="en-US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qa.jsonl</a:t>
            </a:r>
            <a:endParaRPr lang="en-US" sz="20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-US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                      --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numquestions</a:t>
            </a:r>
            <a:r>
              <a:rPr lang="en-US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=200 --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persource</a:t>
            </a:r>
            <a:r>
              <a:rPr lang="en-US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=5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EF22AF-AB23-7423-E8AD-8B44891C5A85}"/>
              </a:ext>
            </a:extLst>
          </p:cNvPr>
          <p:cNvSpPr txBox="1"/>
          <p:nvPr/>
        </p:nvSpPr>
        <p:spPr>
          <a:xfrm>
            <a:off x="838200" y="1620144"/>
            <a:ext cx="104073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/>
              <a:t>The ground truth data is the ideal answer for a question.</a:t>
            </a:r>
          </a:p>
          <a:p>
            <a:pPr marL="0" indent="0">
              <a:buNone/>
            </a:pPr>
            <a:r>
              <a:rPr lang="en-US" sz="2400"/>
              <a:t>Manual curation is recommended!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043D85-1E5B-5C6D-A23B-8B18273B8223}"/>
              </a:ext>
            </a:extLst>
          </p:cNvPr>
          <p:cNvSpPr txBox="1"/>
          <p:nvPr/>
        </p:nvSpPr>
        <p:spPr>
          <a:xfrm>
            <a:off x="838200" y="2549433"/>
            <a:ext cx="10407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/>
              <a:t>Generate Q/A pairs from a search index: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885393-3EF3-4C33-D17B-7543C458ACD1}"/>
              </a:ext>
            </a:extLst>
          </p:cNvPr>
          <p:cNvGrpSpPr/>
          <p:nvPr/>
        </p:nvGrpSpPr>
        <p:grpSpPr>
          <a:xfrm>
            <a:off x="2397793" y="4264570"/>
            <a:ext cx="1185421" cy="1783275"/>
            <a:chOff x="17833125" y="8247189"/>
            <a:chExt cx="2655893" cy="3853506"/>
          </a:xfrm>
        </p:grpSpPr>
        <p:pic>
          <p:nvPicPr>
            <p:cNvPr id="8" name="Graphic 27">
              <a:extLst>
                <a:ext uri="{FF2B5EF4-FFF2-40B4-BE49-F238E27FC236}">
                  <a16:creationId xmlns:a16="http://schemas.microsoft.com/office/drawing/2014/main" id="{BA01BADA-DCA6-231D-52AE-2487698F6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833125" y="8247189"/>
              <a:ext cx="2655892" cy="2655571"/>
            </a:xfrm>
            <a:prstGeom prst="rect">
              <a:avLst/>
            </a:prstGeom>
          </p:spPr>
        </p:pic>
        <p:sp>
          <p:nvSpPr>
            <p:cNvPr id="9" name="Text Placeholder 5">
              <a:extLst>
                <a:ext uri="{FF2B5EF4-FFF2-40B4-BE49-F238E27FC236}">
                  <a16:creationId xmlns:a16="http://schemas.microsoft.com/office/drawing/2014/main" id="{B5098915-3CD0-7317-7A2E-AC3A16FBF924}"/>
                </a:ext>
              </a:extLst>
            </p:cNvPr>
            <p:cNvSpPr txBox="1">
              <a:spLocks/>
            </p:cNvSpPr>
            <p:nvPr/>
          </p:nvSpPr>
          <p:spPr>
            <a:xfrm>
              <a:off x="17882727" y="10701528"/>
              <a:ext cx="2606291" cy="1399167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865484">
                <a:defRPr/>
              </a:pPr>
              <a:r>
                <a:rPr lang="en-US" sz="1800">
                  <a:cs typeface="Segoe UI Semilight"/>
                </a:rPr>
                <a:t>Azure</a:t>
              </a:r>
              <a:endParaRPr lang="en-US" sz="1800">
                <a:cs typeface="Arial"/>
              </a:endParaRPr>
            </a:p>
            <a:p>
              <a:pPr algn="ctr" defTabSz="1865484">
                <a:defRPr/>
              </a:pPr>
              <a:r>
                <a:rPr lang="en-US" sz="1800">
                  <a:cs typeface="Segoe UI Semilight"/>
                </a:rPr>
                <a:t>AI Search</a:t>
              </a:r>
              <a:endParaRPr lang="en-US" sz="1800">
                <a:cs typeface="Arial"/>
              </a:endParaRPr>
            </a:p>
          </p:txBody>
        </p:sp>
      </p:grpSp>
      <p:pic>
        <p:nvPicPr>
          <p:cNvPr id="10" name="Graphic 24">
            <a:extLst>
              <a:ext uri="{FF2B5EF4-FFF2-40B4-BE49-F238E27FC236}">
                <a16:creationId xmlns:a16="http://schemas.microsoft.com/office/drawing/2014/main" id="{35F7118F-211D-1736-BDC0-195F968A2D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47872" y="4405392"/>
            <a:ext cx="904646" cy="947266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E169FF3-E98C-3EED-106C-6CFE20FA6CD6}"/>
              </a:ext>
            </a:extLst>
          </p:cNvPr>
          <p:cNvSpPr txBox="1">
            <a:spLocks/>
          </p:cNvSpPr>
          <p:nvPr/>
        </p:nvSpPr>
        <p:spPr>
          <a:xfrm>
            <a:off x="7747872" y="5420976"/>
            <a:ext cx="964298" cy="70675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865484">
              <a:buNone/>
              <a:defRPr/>
            </a:pPr>
            <a:r>
              <a:rPr lang="en-US" sz="1800">
                <a:cs typeface="Segoe UI Semilight"/>
              </a:rPr>
              <a:t>Azure OpenAI</a:t>
            </a:r>
            <a:endParaRPr lang="en-US" sz="1800">
              <a:cs typeface="Arial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9D52CEB-D5B3-A17F-5215-25D48F258FAE}"/>
              </a:ext>
            </a:extLst>
          </p:cNvPr>
          <p:cNvCxnSpPr>
            <a:cxnSpLocks/>
          </p:cNvCxnSpPr>
          <p:nvPr/>
        </p:nvCxnSpPr>
        <p:spPr>
          <a:xfrm>
            <a:off x="994611" y="5015383"/>
            <a:ext cx="1315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1C5BC79-75F7-946D-D413-B18A903D95A4}"/>
              </a:ext>
            </a:extLst>
          </p:cNvPr>
          <p:cNvCxnSpPr>
            <a:cxnSpLocks/>
          </p:cNvCxnSpPr>
          <p:nvPr/>
        </p:nvCxnSpPr>
        <p:spPr>
          <a:xfrm>
            <a:off x="3697705" y="5017608"/>
            <a:ext cx="140208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538A5210-BB1F-704C-7AE3-2451555C32E1}"/>
              </a:ext>
            </a:extLst>
          </p:cNvPr>
          <p:cNvSpPr txBox="1">
            <a:spLocks/>
          </p:cNvSpPr>
          <p:nvPr/>
        </p:nvSpPr>
        <p:spPr>
          <a:xfrm>
            <a:off x="4527594" y="5427741"/>
            <a:ext cx="2286590" cy="70675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865484">
              <a:defRPr/>
            </a:pPr>
            <a:r>
              <a:rPr lang="en-US" sz="1800">
                <a:cs typeface="Segoe UI Semilight"/>
              </a:rPr>
              <a:t>azure-ai-generative</a:t>
            </a:r>
          </a:p>
          <a:p>
            <a:pPr algn="ctr" defTabSz="1865484">
              <a:defRPr/>
            </a:pPr>
            <a:r>
              <a:rPr lang="en-US" sz="1800">
                <a:cs typeface="Segoe UI Semilight"/>
              </a:rPr>
              <a:t>SDK</a:t>
            </a:r>
            <a:endParaRPr lang="en-US" sz="1800">
              <a:cs typeface="Arial"/>
            </a:endParaRPr>
          </a:p>
        </p:txBody>
      </p:sp>
      <p:pic>
        <p:nvPicPr>
          <p:cNvPr id="21" name="Picture 2" descr="Python Software Foundation">
            <a:extLst>
              <a:ext uri="{FF2B5EF4-FFF2-40B4-BE49-F238E27FC236}">
                <a16:creationId xmlns:a16="http://schemas.microsoft.com/office/drawing/2014/main" id="{9890AF63-5961-F1ED-9D28-A8AC64B564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938" b="14583"/>
          <a:stretch/>
        </p:blipFill>
        <p:spPr bwMode="auto">
          <a:xfrm>
            <a:off x="5099793" y="4283750"/>
            <a:ext cx="1142192" cy="113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D4E3C79-1EED-AF9B-8BAE-4674D2F9B4E8}"/>
              </a:ext>
            </a:extLst>
          </p:cNvPr>
          <p:cNvCxnSpPr>
            <a:cxnSpLocks/>
          </p:cNvCxnSpPr>
          <p:nvPr/>
        </p:nvCxnSpPr>
        <p:spPr>
          <a:xfrm flipV="1">
            <a:off x="6241985" y="5017608"/>
            <a:ext cx="1505887" cy="57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9EBB504-021E-F60E-DB4B-E03E03B9924E}"/>
              </a:ext>
            </a:extLst>
          </p:cNvPr>
          <p:cNvCxnSpPr>
            <a:cxnSpLocks/>
          </p:cNvCxnSpPr>
          <p:nvPr/>
        </p:nvCxnSpPr>
        <p:spPr>
          <a:xfrm>
            <a:off x="8712170" y="5009587"/>
            <a:ext cx="1315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F19ED4A-B101-953A-FA5B-3A1139F5B858}"/>
              </a:ext>
            </a:extLst>
          </p:cNvPr>
          <p:cNvSpPr txBox="1"/>
          <p:nvPr/>
        </p:nvSpPr>
        <p:spPr>
          <a:xfrm>
            <a:off x="3638052" y="4617109"/>
            <a:ext cx="1402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/>
              <a:t>documents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AF4A78-860E-81B0-4FD0-2A2FD413BE0F}"/>
              </a:ext>
            </a:extLst>
          </p:cNvPr>
          <p:cNvSpPr txBox="1"/>
          <p:nvPr/>
        </p:nvSpPr>
        <p:spPr>
          <a:xfrm>
            <a:off x="6143422" y="4609160"/>
            <a:ext cx="1615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/>
              <a:t>prompt + docs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79B946-F0BD-F8D7-C03B-31A40A8FF770}"/>
              </a:ext>
            </a:extLst>
          </p:cNvPr>
          <p:cNvSpPr txBox="1"/>
          <p:nvPr/>
        </p:nvSpPr>
        <p:spPr>
          <a:xfrm>
            <a:off x="8668851" y="4640255"/>
            <a:ext cx="1402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/>
              <a:t>Q/A pairs</a:t>
            </a:r>
          </a:p>
        </p:txBody>
      </p:sp>
    </p:spTree>
    <p:extLst>
      <p:ext uri="{BB962C8B-B14F-4D97-AF65-F5344CB8AC3E}">
        <p14:creationId xmlns:p14="http://schemas.microsoft.com/office/powerpoint/2010/main" val="510450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F7C9F1-8673-3A2D-992E-5AAD3D1A8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2CC70-2B45-AC82-0F7E-206F96FE4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Evaluation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03ECD2-A7D9-9641-7C22-DEB66A2B3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0389" y="3113888"/>
            <a:ext cx="9444789" cy="473038"/>
          </a:xfrm>
          <a:solidFill>
            <a:schemeClr val="bg1">
              <a:lumMod val="8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python3 -m scripts evaluate -–config=</a:t>
            </a:r>
            <a:r>
              <a:rPr lang="en-US" sz="20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example_config.json</a:t>
            </a:r>
            <a:endParaRPr 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EF22AF-AB23-7423-E8AD-8B44891C5A85}"/>
              </a:ext>
            </a:extLst>
          </p:cNvPr>
          <p:cNvSpPr txBox="1"/>
          <p:nvPr/>
        </p:nvSpPr>
        <p:spPr>
          <a:xfrm>
            <a:off x="838200" y="1620144"/>
            <a:ext cx="10407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/>
              <a:t>Compute GPT metrics and custom metrics for every question in ground truth.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043D85-1E5B-5C6D-A23B-8B18273B8223}"/>
              </a:ext>
            </a:extLst>
          </p:cNvPr>
          <p:cNvSpPr txBox="1"/>
          <p:nvPr/>
        </p:nvSpPr>
        <p:spPr>
          <a:xfrm>
            <a:off x="838200" y="2549433"/>
            <a:ext cx="10407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/>
              <a:t>Evaluate based off the configuration: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5098915-3CD0-7317-7A2E-AC3A16FBF924}"/>
              </a:ext>
            </a:extLst>
          </p:cNvPr>
          <p:cNvSpPr txBox="1">
            <a:spLocks/>
          </p:cNvSpPr>
          <p:nvPr/>
        </p:nvSpPr>
        <p:spPr>
          <a:xfrm>
            <a:off x="2430624" y="5480243"/>
            <a:ext cx="1163282" cy="647488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865484">
              <a:defRPr/>
            </a:pPr>
            <a:r>
              <a:rPr lang="en-US" sz="1800">
                <a:cs typeface="Segoe UI Semilight"/>
              </a:rPr>
              <a:t>Local endpoint</a:t>
            </a:r>
            <a:endParaRPr lang="en-US" sz="1800">
              <a:cs typeface="Arial"/>
            </a:endParaRPr>
          </a:p>
        </p:txBody>
      </p:sp>
      <p:pic>
        <p:nvPicPr>
          <p:cNvPr id="10" name="Graphic 24">
            <a:extLst>
              <a:ext uri="{FF2B5EF4-FFF2-40B4-BE49-F238E27FC236}">
                <a16:creationId xmlns:a16="http://schemas.microsoft.com/office/drawing/2014/main" id="{35F7118F-211D-1736-BDC0-195F968A2D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36600" y="4405392"/>
            <a:ext cx="904646" cy="947266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AE169FF3-E98C-3EED-106C-6CFE20FA6CD6}"/>
              </a:ext>
            </a:extLst>
          </p:cNvPr>
          <p:cNvSpPr txBox="1">
            <a:spLocks/>
          </p:cNvSpPr>
          <p:nvPr/>
        </p:nvSpPr>
        <p:spPr>
          <a:xfrm>
            <a:off x="7536600" y="5420976"/>
            <a:ext cx="964298" cy="70675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865484">
              <a:buNone/>
              <a:defRPr/>
            </a:pPr>
            <a:r>
              <a:rPr lang="en-US" sz="1800">
                <a:cs typeface="Segoe UI Semilight"/>
              </a:rPr>
              <a:t>Azure OpenAI</a:t>
            </a:r>
            <a:endParaRPr lang="en-US" sz="1800">
              <a:cs typeface="Arial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9D52CEB-D5B3-A17F-5215-25D48F258FAE}"/>
              </a:ext>
            </a:extLst>
          </p:cNvPr>
          <p:cNvCxnSpPr>
            <a:cxnSpLocks/>
          </p:cNvCxnSpPr>
          <p:nvPr/>
        </p:nvCxnSpPr>
        <p:spPr>
          <a:xfrm>
            <a:off x="994611" y="5015383"/>
            <a:ext cx="13154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1C5BC79-75F7-946D-D413-B18A903D95A4}"/>
              </a:ext>
            </a:extLst>
          </p:cNvPr>
          <p:cNvCxnSpPr>
            <a:cxnSpLocks/>
          </p:cNvCxnSpPr>
          <p:nvPr/>
        </p:nvCxnSpPr>
        <p:spPr>
          <a:xfrm flipV="1">
            <a:off x="3697705" y="5009587"/>
            <a:ext cx="1575824" cy="802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538A5210-BB1F-704C-7AE3-2451555C32E1}"/>
              </a:ext>
            </a:extLst>
          </p:cNvPr>
          <p:cNvSpPr txBox="1">
            <a:spLocks/>
          </p:cNvSpPr>
          <p:nvPr/>
        </p:nvSpPr>
        <p:spPr>
          <a:xfrm>
            <a:off x="4701330" y="5420976"/>
            <a:ext cx="2286590" cy="70675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865484">
              <a:defRPr/>
            </a:pPr>
            <a:r>
              <a:rPr lang="en-US" sz="1800">
                <a:cs typeface="Segoe UI Semilight"/>
              </a:rPr>
              <a:t>azure-ai-generative</a:t>
            </a:r>
          </a:p>
          <a:p>
            <a:pPr algn="ctr" defTabSz="1865484">
              <a:defRPr/>
            </a:pPr>
            <a:r>
              <a:rPr lang="en-US" sz="1800">
                <a:cs typeface="Segoe UI Semilight"/>
              </a:rPr>
              <a:t>SDK</a:t>
            </a:r>
            <a:endParaRPr lang="en-US" sz="1800">
              <a:cs typeface="Arial"/>
            </a:endParaRPr>
          </a:p>
        </p:txBody>
      </p:sp>
      <p:pic>
        <p:nvPicPr>
          <p:cNvPr id="21" name="Picture 2" descr="Python Software Foundation">
            <a:extLst>
              <a:ext uri="{FF2B5EF4-FFF2-40B4-BE49-F238E27FC236}">
                <a16:creationId xmlns:a16="http://schemas.microsoft.com/office/drawing/2014/main" id="{9890AF63-5961-F1ED-9D28-A8AC64B564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938" b="14583"/>
          <a:stretch/>
        </p:blipFill>
        <p:spPr bwMode="auto">
          <a:xfrm>
            <a:off x="5273529" y="4283750"/>
            <a:ext cx="1142192" cy="113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D4E3C79-1EED-AF9B-8BAE-4674D2F9B4E8}"/>
              </a:ext>
            </a:extLst>
          </p:cNvPr>
          <p:cNvCxnSpPr>
            <a:cxnSpLocks/>
          </p:cNvCxnSpPr>
          <p:nvPr/>
        </p:nvCxnSpPr>
        <p:spPr>
          <a:xfrm>
            <a:off x="6415721" y="5023404"/>
            <a:ext cx="112489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9EBB504-021E-F60E-DB4B-E03E03B9924E}"/>
              </a:ext>
            </a:extLst>
          </p:cNvPr>
          <p:cNvCxnSpPr>
            <a:cxnSpLocks/>
          </p:cNvCxnSpPr>
          <p:nvPr/>
        </p:nvCxnSpPr>
        <p:spPr>
          <a:xfrm>
            <a:off x="8500898" y="5009587"/>
            <a:ext cx="102811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F19ED4A-B101-953A-FA5B-3A1139F5B858}"/>
              </a:ext>
            </a:extLst>
          </p:cNvPr>
          <p:cNvSpPr txBox="1"/>
          <p:nvPr/>
        </p:nvSpPr>
        <p:spPr>
          <a:xfrm>
            <a:off x="3600677" y="4372602"/>
            <a:ext cx="16151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/>
              <a:t>response</a:t>
            </a:r>
          </a:p>
          <a:p>
            <a:pPr marL="0" indent="0">
              <a:buNone/>
            </a:pPr>
            <a:r>
              <a:rPr lang="en-US"/>
              <a:t>+ ground truth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AF4A78-860E-81B0-4FD0-2A2FD413BE0F}"/>
              </a:ext>
            </a:extLst>
          </p:cNvPr>
          <p:cNvSpPr txBox="1"/>
          <p:nvPr/>
        </p:nvSpPr>
        <p:spPr>
          <a:xfrm>
            <a:off x="6317158" y="4649601"/>
            <a:ext cx="1615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/>
              <a:t>prompt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179B946-F0BD-F8D7-C03B-31A40A8FF770}"/>
              </a:ext>
            </a:extLst>
          </p:cNvPr>
          <p:cNvSpPr txBox="1"/>
          <p:nvPr/>
        </p:nvSpPr>
        <p:spPr>
          <a:xfrm>
            <a:off x="8457579" y="4649601"/>
            <a:ext cx="1402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/>
              <a:t>metrics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3BDC60-8AFE-5AF5-1CBD-02FD89CB7910}"/>
              </a:ext>
            </a:extLst>
          </p:cNvPr>
          <p:cNvSpPr txBox="1"/>
          <p:nvPr/>
        </p:nvSpPr>
        <p:spPr>
          <a:xfrm>
            <a:off x="993343" y="4649601"/>
            <a:ext cx="14020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/>
              <a:t>question</a:t>
            </a:r>
          </a:p>
        </p:txBody>
      </p:sp>
      <p:pic>
        <p:nvPicPr>
          <p:cNvPr id="14" name="Graphic 13" descr="Internet with solid fill">
            <a:extLst>
              <a:ext uri="{FF2B5EF4-FFF2-40B4-BE49-F238E27FC236}">
                <a16:creationId xmlns:a16="http://schemas.microsoft.com/office/drawing/2014/main" id="{CB4AB311-1350-0FD1-F732-4EAA833555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53217" y="4285397"/>
            <a:ext cx="1402087" cy="14020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8DF47E9-909E-4B0E-101A-820934597298}"/>
              </a:ext>
            </a:extLst>
          </p:cNvPr>
          <p:cNvSpPr txBox="1"/>
          <p:nvPr/>
        </p:nvSpPr>
        <p:spPr>
          <a:xfrm>
            <a:off x="9642008" y="4002649"/>
            <a:ext cx="1725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err="1"/>
              <a:t>gpt_coherence</a:t>
            </a:r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43767B-76BB-BAE8-B2F7-936B9D66ADCA}"/>
              </a:ext>
            </a:extLst>
          </p:cNvPr>
          <p:cNvSpPr txBox="1"/>
          <p:nvPr/>
        </p:nvSpPr>
        <p:spPr>
          <a:xfrm>
            <a:off x="9642008" y="4404337"/>
            <a:ext cx="2020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err="1"/>
              <a:t>gpt_groundedness</a:t>
            </a: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F95154-81EA-EDB2-CA92-DD6000FDAC79}"/>
              </a:ext>
            </a:extLst>
          </p:cNvPr>
          <p:cNvSpPr txBox="1"/>
          <p:nvPr/>
        </p:nvSpPr>
        <p:spPr>
          <a:xfrm>
            <a:off x="9642008" y="4806025"/>
            <a:ext cx="1725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err="1"/>
              <a:t>gpt_relevance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EE22E60-59D1-F6F2-87B2-99BE0FC841DF}"/>
              </a:ext>
            </a:extLst>
          </p:cNvPr>
          <p:cNvSpPr txBox="1"/>
          <p:nvPr/>
        </p:nvSpPr>
        <p:spPr>
          <a:xfrm>
            <a:off x="9642008" y="5207713"/>
            <a:ext cx="1725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/>
              <a:t>length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F35D68-7720-0EA8-A71C-085C86B4800F}"/>
              </a:ext>
            </a:extLst>
          </p:cNvPr>
          <p:cNvSpPr txBox="1"/>
          <p:nvPr/>
        </p:nvSpPr>
        <p:spPr>
          <a:xfrm>
            <a:off x="9642008" y="5609401"/>
            <a:ext cx="1725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err="1"/>
              <a:t>has_citation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146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F7C9F1-8673-3A2D-992E-5AAD3D1A8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2CC70-2B45-AC82-0F7E-206F96FE4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Review the metrics across runs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EF22AF-AB23-7423-E8AD-8B44891C5A85}"/>
              </a:ext>
            </a:extLst>
          </p:cNvPr>
          <p:cNvSpPr txBox="1"/>
          <p:nvPr/>
        </p:nvSpPr>
        <p:spPr>
          <a:xfrm>
            <a:off x="838200" y="1620144"/>
            <a:ext cx="10407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/>
              <a:t>After you’ve run some evaluations, review the results: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C1ED155-0926-0AB6-D3F3-C7E5C6D1A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0389" y="2351888"/>
            <a:ext cx="9444789" cy="473038"/>
          </a:xfrm>
          <a:solidFill>
            <a:schemeClr val="bg1">
              <a:lumMod val="8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python3 -m </a:t>
            </a:r>
            <a:r>
              <a:rPr lang="en-US" sz="20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review_tools</a:t>
            </a:r>
            <a:r>
              <a:rPr lang="en-US" sz="20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summary </a:t>
            </a:r>
            <a:r>
              <a:rPr lang="en-US" sz="20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example_results</a:t>
            </a:r>
            <a:endParaRPr lang="en-US" sz="2000"/>
          </a:p>
        </p:txBody>
      </p:sp>
      <p:pic>
        <p:nvPicPr>
          <p:cNvPr id="15" name="Picture 14" descr="A screen shot of a black and white screen&#10;&#10;Description automatically generated">
            <a:extLst>
              <a:ext uri="{FF2B5EF4-FFF2-40B4-BE49-F238E27FC236}">
                <a16:creationId xmlns:a16="http://schemas.microsoft.com/office/drawing/2014/main" id="{85A39744-ADCF-D44C-486F-7B591C943F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94" y="3227562"/>
            <a:ext cx="9405583" cy="229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60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F7C9F1-8673-3A2D-992E-5AAD3D1A8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2CC70-2B45-AC82-0F7E-206F96FE4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Compare answers across runs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C1ED155-0926-0AB6-D3F3-C7E5C6D1A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0390" y="1720900"/>
            <a:ext cx="8819148" cy="880596"/>
          </a:xfrm>
          <a:solidFill>
            <a:schemeClr val="bg1">
              <a:lumMod val="8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python3 -m </a:t>
            </a:r>
            <a:r>
              <a:rPr lang="en-US" sz="20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review_tools</a:t>
            </a:r>
            <a:r>
              <a:rPr lang="en-US" sz="20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diff </a:t>
            </a:r>
            <a:r>
              <a:rPr lang="en-US" sz="20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example_results</a:t>
            </a:r>
            <a:r>
              <a:rPr lang="en-US" sz="20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/baseline_1</a:t>
            </a:r>
          </a:p>
          <a:p>
            <a:pPr marL="0" indent="0"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                       </a:t>
            </a:r>
            <a:r>
              <a:rPr lang="en-US" sz="2000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example_results</a:t>
            </a:r>
            <a:r>
              <a:rPr lang="en-US" sz="20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/baseline_2</a:t>
            </a:r>
            <a:endParaRPr lang="en-US" sz="2000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9E0CD97-6308-12BA-AB29-20F55CC176F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15"/>
          <a:stretch/>
        </p:blipFill>
        <p:spPr>
          <a:xfrm>
            <a:off x="910390" y="2951749"/>
            <a:ext cx="8802647" cy="328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44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BE2B42-F21C-BD47-D657-D238F7B4A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8378F-2992-9D94-647C-DB86BE47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Evaluation approach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56F339-F035-E58F-CAFC-2527733BCF10}"/>
              </a:ext>
            </a:extLst>
          </p:cNvPr>
          <p:cNvSpPr txBox="1"/>
          <p:nvPr/>
        </p:nvSpPr>
        <p:spPr>
          <a:xfrm>
            <a:off x="838200" y="1905506"/>
            <a:ext cx="680586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Evaluate at least 200 Q/A pairs.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Start by evaluating the baseline, the default parameters.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For each set of parameters, evaluate at least 3x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And/or use </a:t>
            </a:r>
            <a:r>
              <a:rPr lang="en-US" sz="2400" b="1" dirty="0"/>
              <a:t>seed</a:t>
            </a:r>
            <a:r>
              <a:rPr lang="en-US" sz="2400" dirty="0"/>
              <a:t> in the app itself to reduce variation.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Track evaluation results in a repo, tied to RAG code changes.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44B4A0B-A242-6916-2214-6D8247E1A6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978"/>
          <a:stretch/>
        </p:blipFill>
        <p:spPr>
          <a:xfrm>
            <a:off x="7768391" y="1772544"/>
            <a:ext cx="3585409" cy="4102100"/>
          </a:xfrm>
          <a:prstGeom prst="rect">
            <a:avLst/>
          </a:prstGeom>
          <a:ln>
            <a:solidFill>
              <a:srgbClr val="2454C3"/>
            </a:solidFill>
          </a:ln>
        </p:spPr>
      </p:pic>
    </p:spTree>
    <p:extLst>
      <p:ext uri="{BB962C8B-B14F-4D97-AF65-F5344CB8AC3E}">
        <p14:creationId xmlns:p14="http://schemas.microsoft.com/office/powerpoint/2010/main" val="1555632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227E95-F45F-05B9-D0F7-9A135992B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7E88627-3079-CD56-6939-EEF481AAE4ED}"/>
              </a:ext>
            </a:extLst>
          </p:cNvPr>
          <p:cNvSpPr txBox="1">
            <a:spLocks/>
          </p:cNvSpPr>
          <p:nvPr/>
        </p:nvSpPr>
        <p:spPr>
          <a:xfrm>
            <a:off x="686104" y="41401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RAG: </a:t>
            </a:r>
            <a:r>
              <a:rPr lang="en-US" u="sng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R</a:t>
            </a:r>
            <a:r>
              <a:rPr lang="en-US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etrieval </a:t>
            </a:r>
            <a:r>
              <a:rPr lang="en-US" b="1" u="sng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A</a:t>
            </a:r>
            <a:r>
              <a:rPr lang="en-US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ugmented </a:t>
            </a:r>
            <a:r>
              <a:rPr lang="en-US" b="1" u="sng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G</a:t>
            </a:r>
            <a:r>
              <a:rPr lang="en-US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eneration</a:t>
            </a:r>
            <a:endParaRPr lang="en-US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644642-B049-2B62-328A-6575EE3663DC}"/>
              </a:ext>
            </a:extLst>
          </p:cNvPr>
          <p:cNvSpPr txBox="1">
            <a:spLocks/>
          </p:cNvSpPr>
          <p:nvPr/>
        </p:nvSpPr>
        <p:spPr>
          <a:xfrm>
            <a:off x="2406466" y="5195901"/>
            <a:ext cx="2051084" cy="1010311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865484">
              <a:buNone/>
              <a:defRPr/>
            </a:pPr>
            <a:r>
              <a:rPr lang="en-US" sz="2000" dirty="0">
                <a:latin typeface="+mj-lt"/>
                <a:cs typeface="Segoe UI Semilight"/>
              </a:rPr>
              <a:t>Document Search</a:t>
            </a:r>
            <a:endParaRPr lang="en-US" sz="5550" dirty="0">
              <a:cs typeface="Arial"/>
            </a:endParaRPr>
          </a:p>
        </p:txBody>
      </p:sp>
      <p:pic>
        <p:nvPicPr>
          <p:cNvPr id="13" name="Graphic 3">
            <a:extLst>
              <a:ext uri="{FF2B5EF4-FFF2-40B4-BE49-F238E27FC236}">
                <a16:creationId xmlns:a16="http://schemas.microsoft.com/office/drawing/2014/main" id="{5901D972-E55D-3F02-C9BA-2DB0FE3EC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00685" y="3689574"/>
            <a:ext cx="1168288" cy="1291166"/>
          </a:xfrm>
          <a:prstGeom prst="rect">
            <a:avLst/>
          </a:prstGeom>
        </p:spPr>
      </p:pic>
      <p:sp>
        <p:nvSpPr>
          <p:cNvPr id="14" name="Arrow: Right 8">
            <a:extLst>
              <a:ext uri="{FF2B5EF4-FFF2-40B4-BE49-F238E27FC236}">
                <a16:creationId xmlns:a16="http://schemas.microsoft.com/office/drawing/2014/main" id="{12B9CA2E-3D60-C9FD-A968-35E814408B99}"/>
              </a:ext>
            </a:extLst>
          </p:cNvPr>
          <p:cNvSpPr/>
          <p:nvPr/>
        </p:nvSpPr>
        <p:spPr bwMode="auto">
          <a:xfrm>
            <a:off x="2043763" y="4239316"/>
            <a:ext cx="1056685" cy="349093"/>
          </a:xfrm>
          <a:prstGeom prst="rightArrow">
            <a:avLst/>
          </a:prstGeom>
          <a:solidFill>
            <a:srgbClr val="2454C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48BE4615-CBDD-90C1-0E6F-4FEF6211E63E}"/>
              </a:ext>
            </a:extLst>
          </p:cNvPr>
          <p:cNvSpPr txBox="1"/>
          <p:nvPr/>
        </p:nvSpPr>
        <p:spPr>
          <a:xfrm>
            <a:off x="4662630" y="4640825"/>
            <a:ext cx="2562549" cy="166199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>
                <a:solidFill>
                  <a:schemeClr val="tx1"/>
                </a:solidFill>
                <a:ea typeface="+mn-lt"/>
                <a:cs typeface="+mn-lt"/>
              </a:rPr>
              <a:t>PerksPlus.pdf#page</a:t>
            </a:r>
            <a:r>
              <a:rPr lang="en-US" sz="1200" dirty="0">
                <a:solidFill>
                  <a:schemeClr val="tx1"/>
                </a:solidFill>
                <a:ea typeface="+mn-lt"/>
                <a:cs typeface="+mn-lt"/>
              </a:rPr>
              <a:t>=2: Some of the lessons covered under </a:t>
            </a:r>
            <a:r>
              <a:rPr lang="en-US" sz="1200" dirty="0" err="1">
                <a:solidFill>
                  <a:schemeClr val="tx1"/>
                </a:solidFill>
                <a:ea typeface="+mn-lt"/>
                <a:cs typeface="+mn-lt"/>
              </a:rPr>
              <a:t>PerksPlus</a:t>
            </a:r>
            <a:r>
              <a:rPr lang="en-US" sz="1200" dirty="0">
                <a:solidFill>
                  <a:schemeClr val="tx1"/>
                </a:solidFill>
                <a:ea typeface="+mn-lt"/>
                <a:cs typeface="+mn-lt"/>
              </a:rPr>
              <a:t> include: · Skiing and snowboarding lessons · Scuba diving lessons · Surfing lessons · Horseback riding lessons These lessons provide employees with the opportunity to try new things, challenge themselves, and improve their physical skills.….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C502E956-4D9D-C2EF-86C7-6B630C390BB9}"/>
              </a:ext>
            </a:extLst>
          </p:cNvPr>
          <p:cNvSpPr txBox="1">
            <a:spLocks/>
          </p:cNvSpPr>
          <p:nvPr/>
        </p:nvSpPr>
        <p:spPr>
          <a:xfrm>
            <a:off x="7176434" y="5129782"/>
            <a:ext cx="1791866" cy="1384122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865484">
              <a:buNone/>
              <a:defRPr/>
            </a:pPr>
            <a:r>
              <a:rPr lang="en-US" sz="2000">
                <a:latin typeface="+mj-lt"/>
                <a:cs typeface="Segoe UI Semilight"/>
              </a:rPr>
              <a:t>Large Language Model</a:t>
            </a:r>
            <a:endParaRPr lang="en-US" sz="2000">
              <a:cs typeface="Arial"/>
            </a:endParaRPr>
          </a:p>
        </p:txBody>
      </p:sp>
      <p:pic>
        <p:nvPicPr>
          <p:cNvPr id="17" name="Graphic 2">
            <a:extLst>
              <a:ext uri="{FF2B5EF4-FFF2-40B4-BE49-F238E27FC236}">
                <a16:creationId xmlns:a16="http://schemas.microsoft.com/office/drawing/2014/main" id="{692CEB70-A8D7-9EE4-9620-2BE6FE8807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33033" y="3326932"/>
            <a:ext cx="1627908" cy="1721555"/>
          </a:xfrm>
          <a:prstGeom prst="rect">
            <a:avLst/>
          </a:prstGeom>
        </p:spPr>
      </p:pic>
      <p:sp>
        <p:nvSpPr>
          <p:cNvPr id="18" name="Arrow: Right 10">
            <a:extLst>
              <a:ext uri="{FF2B5EF4-FFF2-40B4-BE49-F238E27FC236}">
                <a16:creationId xmlns:a16="http://schemas.microsoft.com/office/drawing/2014/main" id="{CB564525-47BC-EFD9-A148-7BD21E88F410}"/>
              </a:ext>
            </a:extLst>
          </p:cNvPr>
          <p:cNvSpPr/>
          <p:nvPr/>
        </p:nvSpPr>
        <p:spPr bwMode="auto">
          <a:xfrm>
            <a:off x="4312170" y="4239316"/>
            <a:ext cx="2850593" cy="293302"/>
          </a:xfrm>
          <a:prstGeom prst="rightArrow">
            <a:avLst/>
          </a:prstGeom>
          <a:solidFill>
            <a:srgbClr val="2454C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Arrow: Right 11">
            <a:extLst>
              <a:ext uri="{FF2B5EF4-FFF2-40B4-BE49-F238E27FC236}">
                <a16:creationId xmlns:a16="http://schemas.microsoft.com/office/drawing/2014/main" id="{04AB19EF-8C3B-37C6-A006-D589329DC107}"/>
              </a:ext>
            </a:extLst>
          </p:cNvPr>
          <p:cNvSpPr/>
          <p:nvPr/>
        </p:nvSpPr>
        <p:spPr bwMode="auto">
          <a:xfrm>
            <a:off x="2043402" y="3394479"/>
            <a:ext cx="5119360" cy="293302"/>
          </a:xfrm>
          <a:prstGeom prst="rightArrow">
            <a:avLst/>
          </a:prstGeom>
          <a:solidFill>
            <a:srgbClr val="2454C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E0ADE83-A121-73C8-18C4-BEA574586C13}"/>
              </a:ext>
            </a:extLst>
          </p:cNvPr>
          <p:cNvGrpSpPr/>
          <p:nvPr/>
        </p:nvGrpSpPr>
        <p:grpSpPr>
          <a:xfrm>
            <a:off x="8415343" y="1728219"/>
            <a:ext cx="3480724" cy="1290070"/>
            <a:chOff x="18815883" y="2962848"/>
            <a:chExt cx="5090699" cy="2466784"/>
          </a:xfrm>
        </p:grpSpPr>
        <p:sp>
          <p:nvSpPr>
            <p:cNvPr id="21" name="Speech Bubble: Rectangle with Corners Rounded 18">
              <a:extLst>
                <a:ext uri="{FF2B5EF4-FFF2-40B4-BE49-F238E27FC236}">
                  <a16:creationId xmlns:a16="http://schemas.microsoft.com/office/drawing/2014/main" id="{42628F4F-AC04-08B2-271A-B340230A1331}"/>
                </a:ext>
              </a:extLst>
            </p:cNvPr>
            <p:cNvSpPr/>
            <p:nvPr/>
          </p:nvSpPr>
          <p:spPr bwMode="auto">
            <a:xfrm>
              <a:off x="18815883" y="2962848"/>
              <a:ext cx="5090699" cy="2466784"/>
            </a:xfrm>
            <a:prstGeom prst="wedgeRoundRectCallout">
              <a:avLst>
                <a:gd name="adj1" fmla="val 24202"/>
                <a:gd name="adj2" fmla="val 65278"/>
                <a:gd name="adj3" fmla="val 16667"/>
              </a:avLst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TextBox 12">
              <a:extLst>
                <a:ext uri="{FF2B5EF4-FFF2-40B4-BE49-F238E27FC236}">
                  <a16:creationId xmlns:a16="http://schemas.microsoft.com/office/drawing/2014/main" id="{61F4DCE6-BB0F-CF0D-8D18-744504D78191}"/>
                </a:ext>
              </a:extLst>
            </p:cNvPr>
            <p:cNvSpPr txBox="1"/>
            <p:nvPr/>
          </p:nvSpPr>
          <p:spPr>
            <a:xfrm>
              <a:off x="18985365" y="3395991"/>
              <a:ext cx="4751733" cy="1588976"/>
            </a:xfrm>
            <a:prstGeom prst="rect">
              <a:avLst/>
            </a:prstGeom>
            <a:noFill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>
                  <a:solidFill>
                    <a:schemeClr val="bg1"/>
                  </a:solidFill>
                  <a:latin typeface="Segoe UI"/>
                  <a:ea typeface="Menlo"/>
                  <a:cs typeface="Menlo"/>
                </a:rPr>
                <a:t>Yes, your company perks cover underwater activities such as scuba diving lessons </a:t>
              </a:r>
              <a:r>
                <a:rPr lang="en-US" sz="1800" baseline="30000">
                  <a:solidFill>
                    <a:schemeClr val="bg1"/>
                  </a:solidFill>
                  <a:latin typeface="Segoe UI"/>
                  <a:ea typeface="Menlo"/>
                  <a:cs typeface="Menlo"/>
                </a:rPr>
                <a:t>1</a:t>
              </a:r>
              <a:endParaRPr lang="en-US" sz="1800" baseline="30000">
                <a:solidFill>
                  <a:schemeClr val="bg1"/>
                </a:solidFill>
                <a:latin typeface="Segoe UI"/>
                <a:cs typeface="Segoe UI"/>
              </a:endParaRPr>
            </a:p>
          </p:txBody>
        </p:sp>
      </p:grpSp>
      <p:pic>
        <p:nvPicPr>
          <p:cNvPr id="23" name="Graphic 14">
            <a:extLst>
              <a:ext uri="{FF2B5EF4-FFF2-40B4-BE49-F238E27FC236}">
                <a16:creationId xmlns:a16="http://schemas.microsoft.com/office/drawing/2014/main" id="{4AAE7E71-0805-B0C4-BBFD-53F756941E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80686" y="3143619"/>
            <a:ext cx="1537460" cy="1617942"/>
          </a:xfrm>
          <a:prstGeom prst="rect">
            <a:avLst/>
          </a:prstGeom>
        </p:spPr>
      </p:pic>
      <p:sp>
        <p:nvSpPr>
          <p:cNvPr id="24" name="Arrow: Right 17">
            <a:extLst>
              <a:ext uri="{FF2B5EF4-FFF2-40B4-BE49-F238E27FC236}">
                <a16:creationId xmlns:a16="http://schemas.microsoft.com/office/drawing/2014/main" id="{4C780EBA-D431-C0F8-F593-3772BEA8E333}"/>
              </a:ext>
            </a:extLst>
          </p:cNvPr>
          <p:cNvSpPr/>
          <p:nvPr/>
        </p:nvSpPr>
        <p:spPr bwMode="auto">
          <a:xfrm>
            <a:off x="9106065" y="4295107"/>
            <a:ext cx="830562" cy="341123"/>
          </a:xfrm>
          <a:prstGeom prst="rightArrow">
            <a:avLst/>
          </a:prstGeom>
          <a:solidFill>
            <a:srgbClr val="2454C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2D6F9E-F5DA-E400-1361-143771C26779}"/>
              </a:ext>
            </a:extLst>
          </p:cNvPr>
          <p:cNvGrpSpPr/>
          <p:nvPr/>
        </p:nvGrpSpPr>
        <p:grpSpPr>
          <a:xfrm>
            <a:off x="173007" y="2196548"/>
            <a:ext cx="3603650" cy="4058409"/>
            <a:chOff x="163068" y="2294004"/>
            <a:chExt cx="3603650" cy="4058409"/>
          </a:xfrm>
        </p:grpSpPr>
        <p:pic>
          <p:nvPicPr>
            <p:cNvPr id="26" name="Graphic 13">
              <a:extLst>
                <a:ext uri="{FF2B5EF4-FFF2-40B4-BE49-F238E27FC236}">
                  <a16:creationId xmlns:a16="http://schemas.microsoft.com/office/drawing/2014/main" id="{ECA54D33-DD34-0836-7D85-8A570FD2B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45107" y="3488251"/>
              <a:ext cx="1477321" cy="1530271"/>
            </a:xfrm>
            <a:prstGeom prst="rect">
              <a:avLst/>
            </a:prstGeom>
          </p:spPr>
        </p:pic>
        <p:sp>
          <p:nvSpPr>
            <p:cNvPr id="27" name="Text Placeholder 5">
              <a:extLst>
                <a:ext uri="{FF2B5EF4-FFF2-40B4-BE49-F238E27FC236}">
                  <a16:creationId xmlns:a16="http://schemas.microsoft.com/office/drawing/2014/main" id="{9BA08695-5C1A-AFA1-5F22-32054E8E7A7E}"/>
                </a:ext>
              </a:extLst>
            </p:cNvPr>
            <p:cNvSpPr txBox="1">
              <a:spLocks/>
            </p:cNvSpPr>
            <p:nvPr/>
          </p:nvSpPr>
          <p:spPr>
            <a:xfrm>
              <a:off x="163068" y="5342102"/>
              <a:ext cx="2051084" cy="1010311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865484">
                <a:defRPr/>
              </a:pPr>
              <a:r>
                <a:rPr lang="en-US" sz="2000">
                  <a:latin typeface="+mj-lt"/>
                  <a:cs typeface="Segoe UI Semilight"/>
                </a:rPr>
                <a:t>User</a:t>
              </a:r>
              <a:endParaRPr lang="en-US"/>
            </a:p>
            <a:p>
              <a:pPr marL="0" indent="0" algn="ctr" defTabSz="1865484">
                <a:buNone/>
                <a:defRPr/>
              </a:pPr>
              <a:r>
                <a:rPr lang="en-US" sz="2000">
                  <a:latin typeface="+mj-lt"/>
                  <a:cs typeface="Segoe UI Semilight"/>
                </a:rPr>
                <a:t>Question</a:t>
              </a:r>
              <a:endParaRPr lang="en-US" sz="2000">
                <a:cs typeface="Segoe UI Semilight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CF002FB-479B-9864-AA73-5BAA7BCB8BDA}"/>
                </a:ext>
              </a:extLst>
            </p:cNvPr>
            <p:cNvGrpSpPr/>
            <p:nvPr/>
          </p:nvGrpSpPr>
          <p:grpSpPr>
            <a:xfrm>
              <a:off x="305871" y="2294004"/>
              <a:ext cx="3460847" cy="1041523"/>
              <a:chOff x="521530" y="4240114"/>
              <a:chExt cx="5425157" cy="1671130"/>
            </a:xfrm>
          </p:grpSpPr>
          <p:sp>
            <p:nvSpPr>
              <p:cNvPr id="29" name="Speech Bubble: Rectangle with Corners Rounded 7">
                <a:extLst>
                  <a:ext uri="{FF2B5EF4-FFF2-40B4-BE49-F238E27FC236}">
                    <a16:creationId xmlns:a16="http://schemas.microsoft.com/office/drawing/2014/main" id="{FD01F264-B60B-6990-CC09-8A6BE3171997}"/>
                  </a:ext>
                </a:extLst>
              </p:cNvPr>
              <p:cNvSpPr/>
              <p:nvPr/>
            </p:nvSpPr>
            <p:spPr bwMode="auto">
              <a:xfrm>
                <a:off x="521530" y="4240114"/>
                <a:ext cx="5425157" cy="1436405"/>
              </a:xfrm>
              <a:prstGeom prst="wedgeRoundRectCallout">
                <a:avLst/>
              </a:prstGeom>
              <a:solidFill>
                <a:srgbClr val="2454C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0" name="Text Placeholder 5">
                <a:extLst>
                  <a:ext uri="{FF2B5EF4-FFF2-40B4-BE49-F238E27FC236}">
                    <a16:creationId xmlns:a16="http://schemas.microsoft.com/office/drawing/2014/main" id="{EB01C814-62D6-E68D-1214-347CA111BA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2027" y="4327751"/>
                <a:ext cx="5239178" cy="1583493"/>
              </a:xfrm>
              <a:prstGeom prst="rect">
                <a:avLst/>
              </a:prstGeom>
            </p:spPr>
            <p:txBody>
              <a:bodyPr lIns="91440" tIns="45720" rIns="91440" bIns="45720" anchor="t"/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1865484">
                  <a:buNone/>
                  <a:defRPr/>
                </a:pPr>
                <a:r>
                  <a:rPr lang="en-US" sz="2000">
                    <a:solidFill>
                      <a:schemeClr val="bg1"/>
                    </a:solidFill>
                    <a:latin typeface="Segoe UI"/>
                    <a:cs typeface="Segoe UI Semilight"/>
                  </a:rPr>
                  <a:t>Do my company perks cover underwater activities?</a:t>
                </a:r>
                <a:endParaRPr lang="en-US" sz="2000">
                  <a:solidFill>
                    <a:schemeClr val="bg1"/>
                  </a:solidFill>
                  <a:latin typeface="Segoe UI"/>
                  <a:cs typeface="Segoe U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6643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F7C9F1-8673-3A2D-992E-5AAD3D1A8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2CC70-2B45-AC82-0F7E-206F96FE4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Can your RAG admit it doesn't know?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C3EBD113-EFE3-738E-942F-AB53E0C51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2141113"/>
            <a:ext cx="10354733" cy="899312"/>
          </a:xfr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txBody>
          <a:bodyPr>
            <a:noAutofit/>
          </a:bodyPr>
          <a:lstStyle/>
          <a:p>
            <a:pPr marL="0" indent="0">
              <a:lnSpc>
                <a:spcPts val="2025"/>
              </a:lnSpc>
              <a:buNone/>
            </a:pPr>
            <a:r>
              <a:rPr lang="en-US" sz="1800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python</a:t>
            </a:r>
            <a:r>
              <a:rPr lang="en-US" sz="18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-m</a:t>
            </a:r>
            <a:r>
              <a:rPr lang="en-US" sz="18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scripts</a:t>
            </a:r>
            <a:r>
              <a:rPr lang="en-US" sz="18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generate-dontknows </a:t>
            </a:r>
            <a:r>
              <a:rPr lang="en-US" sz="18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--input=example_input/qa.jsonl</a:t>
            </a:r>
            <a:endParaRPr lang="en-US" sz="18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lnSpc>
                <a:spcPts val="2025"/>
              </a:lnSpc>
              <a:buNone/>
            </a:pPr>
            <a:r>
              <a:rPr lang="en-US" sz="18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</a:t>
            </a:r>
            <a:r>
              <a:rPr lang="en-US" sz="18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--output=example_input/qa_dontknows.jsonl</a:t>
            </a:r>
            <a:r>
              <a:rPr lang="en-US" sz="18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--numquestions=45</a:t>
            </a:r>
            <a:endParaRPr lang="en-US" sz="1800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5C8F58-52D0-18BB-6187-23B2F5C29DE3}"/>
              </a:ext>
            </a:extLst>
          </p:cNvPr>
          <p:cNvGrpSpPr/>
          <p:nvPr/>
        </p:nvGrpSpPr>
        <p:grpSpPr>
          <a:xfrm>
            <a:off x="838198" y="3350098"/>
            <a:ext cx="10407316" cy="863162"/>
            <a:chOff x="838198" y="3350098"/>
            <a:chExt cx="10407316" cy="86316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767A240-E0CC-5869-AF09-48D066EFA287}"/>
                </a:ext>
              </a:extLst>
            </p:cNvPr>
            <p:cNvSpPr txBox="1"/>
            <p:nvPr/>
          </p:nvSpPr>
          <p:spPr>
            <a:xfrm>
              <a:off x="864491" y="3864447"/>
              <a:ext cx="10354733" cy="34881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>
                <a:lnSpc>
                  <a:spcPts val="2025"/>
                </a:lnSpc>
              </a:pPr>
              <a:r>
                <a:rPr lang="en-US" b="0">
                  <a:solidFill>
                    <a:srgbClr val="795E26"/>
                  </a:solidFill>
                  <a:effectLst/>
                  <a:latin typeface="Menlo" panose="020B0609030804020204" pitchFamily="49" charset="0"/>
                </a:rPr>
                <a:t>python</a:t>
              </a:r>
              <a:r>
                <a:rPr lang="en-US" b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 </a:t>
              </a:r>
              <a:r>
                <a:rPr lang="en-US" b="0">
                  <a:solidFill>
                    <a:srgbClr val="0000FF"/>
                  </a:solidFill>
                  <a:effectLst/>
                  <a:latin typeface="Menlo" panose="020B0609030804020204" pitchFamily="49" charset="0"/>
                </a:rPr>
                <a:t>-m</a:t>
              </a:r>
              <a:r>
                <a:rPr lang="en-US" b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 </a:t>
              </a:r>
              <a:r>
                <a:rPr lang="en-US" b="0">
                  <a:solidFill>
                    <a:srgbClr val="A31515"/>
                  </a:solidFill>
                  <a:effectLst/>
                  <a:latin typeface="Menlo" panose="020B0609030804020204" pitchFamily="49" charset="0"/>
                </a:rPr>
                <a:t>scripts</a:t>
              </a:r>
              <a:r>
                <a:rPr lang="en-US" b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 </a:t>
              </a:r>
              <a:r>
                <a:rPr lang="en-US" b="0">
                  <a:solidFill>
                    <a:srgbClr val="A31515"/>
                  </a:solidFill>
                  <a:effectLst/>
                  <a:latin typeface="Menlo" panose="020B0609030804020204" pitchFamily="49" charset="0"/>
                </a:rPr>
                <a:t>evaluate</a:t>
              </a:r>
              <a:r>
                <a:rPr lang="en-US" b="0">
                  <a:solidFill>
                    <a:srgbClr val="000000"/>
                  </a:solidFill>
                  <a:effectLst/>
                  <a:latin typeface="Menlo" panose="020B0609030804020204" pitchFamily="49" charset="0"/>
                </a:rPr>
                <a:t> </a:t>
              </a:r>
              <a:r>
                <a:rPr lang="en-US" b="0">
                  <a:solidFill>
                    <a:srgbClr val="0000FF"/>
                  </a:solidFill>
                  <a:effectLst/>
                  <a:latin typeface="Menlo" panose="020B0609030804020204" pitchFamily="49" charset="0"/>
                </a:rPr>
                <a:t>--config=dontknows.config.json</a:t>
              </a:r>
              <a:endPara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CCB54AB-78A4-C758-BD8E-478416133244}"/>
                </a:ext>
              </a:extLst>
            </p:cNvPr>
            <p:cNvSpPr txBox="1"/>
            <p:nvPr/>
          </p:nvSpPr>
          <p:spPr>
            <a:xfrm>
              <a:off x="838198" y="3350098"/>
              <a:ext cx="1040731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US" sz="2400"/>
                <a:t>Evaluate with dontknowness metric: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F631A5A-62AE-3591-391B-C86CD577BF94}"/>
              </a:ext>
            </a:extLst>
          </p:cNvPr>
          <p:cNvSpPr txBox="1"/>
          <p:nvPr/>
        </p:nvSpPr>
        <p:spPr>
          <a:xfrm>
            <a:off x="785615" y="1556157"/>
            <a:ext cx="104073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/>
              <a:t>Generate questions that shouldn't be answerable: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EEC323D-F11A-0AF0-8947-6A9E7BC7C8F0}"/>
              </a:ext>
            </a:extLst>
          </p:cNvPr>
          <p:cNvGrpSpPr/>
          <p:nvPr/>
        </p:nvGrpSpPr>
        <p:grpSpPr>
          <a:xfrm>
            <a:off x="864491" y="4425211"/>
            <a:ext cx="10407316" cy="2143068"/>
            <a:chOff x="864491" y="4425211"/>
            <a:chExt cx="10407316" cy="214306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39A1C4-1968-F5F7-FC8B-37D6A038064C}"/>
                </a:ext>
              </a:extLst>
            </p:cNvPr>
            <p:cNvSpPr txBox="1"/>
            <p:nvPr/>
          </p:nvSpPr>
          <p:spPr>
            <a:xfrm>
              <a:off x="864491" y="4425211"/>
              <a:ext cx="1040731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en-US" sz="2400"/>
                <a:t>Review results:</a:t>
              </a:r>
            </a:p>
          </p:txBody>
        </p:sp>
        <p:pic>
          <p:nvPicPr>
            <p:cNvPr id="12" name="Picture 11" descr="A screen shot of a number&#10;&#10;Description automatically generated">
              <a:extLst>
                <a:ext uri="{FF2B5EF4-FFF2-40B4-BE49-F238E27FC236}">
                  <a16:creationId xmlns:a16="http://schemas.microsoft.com/office/drawing/2014/main" id="{22454E70-7AB6-313B-5441-3378F9E74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491" y="4939560"/>
              <a:ext cx="7772400" cy="16287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858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342A4F-D080-38F7-74CC-65A59B1F9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BA79A1-5162-2573-B9FC-D8CACC8976C4}"/>
              </a:ext>
            </a:extLst>
          </p:cNvPr>
          <p:cNvSpPr txBox="1"/>
          <p:nvPr/>
        </p:nvSpPr>
        <p:spPr>
          <a:xfrm>
            <a:off x="548561" y="953036"/>
            <a:ext cx="105290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rgbClr val="2454C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Continuous</a:t>
            </a:r>
          </a:p>
          <a:p>
            <a:r>
              <a:rPr lang="en-US" sz="6000" b="1">
                <a:solidFill>
                  <a:srgbClr val="2454C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3944424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F7C9F1-8673-3A2D-992E-5AAD3D1A8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2CC70-2B45-AC82-0F7E-206F96FE4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LLM Ops for LLM Apps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70610F7-A311-8A1A-7F63-CD753C24C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45448" y="1808536"/>
            <a:ext cx="2449608" cy="4583765"/>
            <a:chOff x="588263" y="1544661"/>
            <a:chExt cx="3835456" cy="4583765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26" name="Rectangle: Rounded Corners 4" descr="Dark: small container">
              <a:extLst>
                <a:ext uri="{FF2B5EF4-FFF2-40B4-BE49-F238E27FC236}">
                  <a16:creationId xmlns:a16="http://schemas.microsoft.com/office/drawing/2014/main" id="{62C1D394-9FFF-D7B2-50A0-1BF86B924884}"/>
                </a:ext>
              </a:extLst>
            </p:cNvPr>
            <p:cNvSpPr/>
            <p:nvPr/>
          </p:nvSpPr>
          <p:spPr bwMode="auto">
            <a:xfrm>
              <a:off x="588263" y="1544661"/>
              <a:ext cx="3835456" cy="4583765"/>
            </a:xfrm>
            <a:prstGeom prst="roundRect">
              <a:avLst>
                <a:gd name="adj" fmla="val 2114"/>
              </a:avLst>
            </a:prstGeom>
            <a:solidFill>
              <a:srgbClr val="8DC8E8"/>
            </a:solidFill>
            <a:ln w="12700">
              <a:noFill/>
              <a:headEnd type="none" w="med" len="med"/>
              <a:tailEnd type="none" w="med" len="med"/>
            </a:ln>
            <a:effectLst>
              <a:outerShdw blurRad="127000" dist="127000" dir="2700000" algn="tl" rotWithShape="0">
                <a:srgbClr val="000000">
                  <a:alpha val="25000"/>
                </a:srgbClr>
              </a:outerShdw>
            </a:effectLst>
            <a:scene3d>
              <a:camera prst="perspectiveRight" fov="2700000">
                <a:rot lat="0" lon="21594000" rev="0"/>
              </a:camera>
              <a:lightRig rig="flat" dir="t"/>
            </a:scene3d>
            <a:sp3d>
              <a:bevelT w="0" h="38100"/>
              <a:bevelB w="0" h="0"/>
              <a:contourClr>
                <a:schemeClr val="bg1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28" name="Rectangle: Top Corners Rounded 14" descr="Dark - small container front layer">
              <a:extLst>
                <a:ext uri="{FF2B5EF4-FFF2-40B4-BE49-F238E27FC236}">
                  <a16:creationId xmlns:a16="http://schemas.microsoft.com/office/drawing/2014/main" id="{993118C4-6BC8-E17E-2CBE-D957A24A9EF7}"/>
                </a:ext>
              </a:extLst>
            </p:cNvPr>
            <p:cNvSpPr/>
            <p:nvPr/>
          </p:nvSpPr>
          <p:spPr bwMode="auto">
            <a:xfrm>
              <a:off x="588263" y="1924965"/>
              <a:ext cx="3835456" cy="420346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>
                <a:lumMod val="25000"/>
                <a:lumOff val="75000"/>
              </a:schemeClr>
            </a:solidFill>
            <a:ln w="12700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63500" dir="16200000" sx="99000" sy="99000" rotWithShape="0">
                <a:srgbClr val="000000">
                  <a:alpha val="50000"/>
                </a:srgbClr>
              </a:outerShdw>
            </a:effectLst>
            <a:scene3d>
              <a:camera prst="perspectiveRight" fov="2700000">
                <a:rot lat="0" lon="21594000" rev="0"/>
              </a:camera>
              <a:lightRig rig="flat" dir="t"/>
            </a:scene3d>
            <a:sp3d>
              <a:bevelT w="0" h="38100"/>
              <a:bevelB w="0" h="0"/>
              <a:contourClr>
                <a:srgbClr val="000000"/>
              </a:contourClr>
            </a:sp3d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sp>
        <p:nvSpPr>
          <p:cNvPr id="29" name="Rectangle: Rounded Corners 10">
            <a:extLst>
              <a:ext uri="{FF2B5EF4-FFF2-40B4-BE49-F238E27FC236}">
                <a16:creationId xmlns:a16="http://schemas.microsoft.com/office/drawing/2014/main" id="{6426EA21-FE11-F8B8-1F6E-6AD77F494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09548" y="2340829"/>
            <a:ext cx="2121408" cy="547448"/>
          </a:xfrm>
          <a:prstGeom prst="roundRect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F5BDA4-6BA6-B498-C559-7D2B87C678DA}"/>
              </a:ext>
            </a:extLst>
          </p:cNvPr>
          <p:cNvSpPr txBox="1"/>
          <p:nvPr/>
        </p:nvSpPr>
        <p:spPr>
          <a:xfrm>
            <a:off x="909548" y="2399110"/>
            <a:ext cx="2121408" cy="43088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9525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874">
                      <a:srgbClr val="FFFFFF"/>
                    </a:gs>
                    <a:gs pos="17978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Identify business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874">
                      <a:srgbClr val="FFFFFF"/>
                    </a:gs>
                    <a:gs pos="17978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874">
                      <a:srgbClr val="FFFFFF"/>
                    </a:gs>
                    <a:gs pos="17978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use case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FD8C1FE-947F-4774-6141-95376E93D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694353" y="1832310"/>
            <a:ext cx="4891913" cy="4583765"/>
            <a:chOff x="588263" y="1544661"/>
            <a:chExt cx="3835456" cy="4583765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2" name="Rectangle: Rounded Corners 22" descr="Dark: small container">
              <a:extLst>
                <a:ext uri="{FF2B5EF4-FFF2-40B4-BE49-F238E27FC236}">
                  <a16:creationId xmlns:a16="http://schemas.microsoft.com/office/drawing/2014/main" id="{24BCE532-0B09-E309-9774-071B5D4CCC2B}"/>
                </a:ext>
              </a:extLst>
            </p:cNvPr>
            <p:cNvSpPr/>
            <p:nvPr/>
          </p:nvSpPr>
          <p:spPr bwMode="auto">
            <a:xfrm>
              <a:off x="588263" y="1544661"/>
              <a:ext cx="3835456" cy="4583765"/>
            </a:xfrm>
            <a:prstGeom prst="roundRect">
              <a:avLst>
                <a:gd name="adj" fmla="val 2114"/>
              </a:avLst>
            </a:prstGeom>
            <a:grpFill/>
            <a:ln w="12700">
              <a:noFill/>
              <a:headEnd type="none" w="med" len="med"/>
              <a:tailEnd type="none" w="med" len="med"/>
            </a:ln>
            <a:effectLst>
              <a:outerShdw blurRad="127000" dist="127000" dir="2700000" algn="tl" rotWithShape="0">
                <a:srgbClr val="000000">
                  <a:alpha val="25000"/>
                </a:srgbClr>
              </a:outerShdw>
            </a:effectLst>
            <a:scene3d>
              <a:camera prst="perspectiveRight" fov="2700000">
                <a:rot lat="0" lon="21594000" rev="0"/>
              </a:camera>
              <a:lightRig rig="flat" dir="t"/>
            </a:scene3d>
            <a:sp3d>
              <a:bevelT w="0" h="38100"/>
              <a:bevelB w="0" h="0"/>
              <a:contourClr>
                <a:schemeClr val="bg1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33" name="Rounded Rectangle 4" descr="Dark Pattern: Sprinkles">
              <a:extLst>
                <a:ext uri="{FF2B5EF4-FFF2-40B4-BE49-F238E27FC236}">
                  <a16:creationId xmlns:a16="http://schemas.microsoft.com/office/drawing/2014/main" id="{BCF85F57-6A3A-CC50-9EC7-2D48029BD4B9}"/>
                </a:ext>
              </a:extLst>
            </p:cNvPr>
            <p:cNvSpPr/>
            <p:nvPr/>
          </p:nvSpPr>
          <p:spPr bwMode="auto">
            <a:xfrm>
              <a:off x="589377" y="1544661"/>
              <a:ext cx="3834342" cy="4583765"/>
            </a:xfrm>
            <a:prstGeom prst="roundRect">
              <a:avLst>
                <a:gd name="adj" fmla="val 1580"/>
              </a:avLst>
            </a:prstGeom>
            <a:solidFill>
              <a:srgbClr val="D59E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Rectangle: Top Corners Rounded 14" descr="Dark - small container front layer">
              <a:extLst>
                <a:ext uri="{FF2B5EF4-FFF2-40B4-BE49-F238E27FC236}">
                  <a16:creationId xmlns:a16="http://schemas.microsoft.com/office/drawing/2014/main" id="{2C25DA4F-9528-C6B3-91EB-5A3D4EF80388}"/>
                </a:ext>
              </a:extLst>
            </p:cNvPr>
            <p:cNvSpPr/>
            <p:nvPr/>
          </p:nvSpPr>
          <p:spPr bwMode="auto">
            <a:xfrm>
              <a:off x="588263" y="1924965"/>
              <a:ext cx="3835456" cy="4203460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E6C5E7"/>
            </a:solidFill>
            <a:ln w="12700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63500" dir="16200000" sx="99000" sy="99000" rotWithShape="0">
                <a:srgbClr val="000000">
                  <a:alpha val="50000"/>
                </a:srgbClr>
              </a:outerShdw>
            </a:effectLst>
            <a:scene3d>
              <a:camera prst="perspectiveRight" fov="2700000">
                <a:rot lat="0" lon="21594000" rev="0"/>
              </a:camera>
              <a:lightRig rig="flat" dir="t"/>
            </a:scene3d>
            <a:sp3d>
              <a:bevelT w="0" h="38100"/>
              <a:bevelB w="0" h="0"/>
              <a:contourClr>
                <a:srgbClr val="000000"/>
              </a:contourClr>
            </a:sp3d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44FDB9B-9481-1D68-03EF-8C1A5339F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68851" y="2886227"/>
            <a:ext cx="0" cy="370119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1B1CB42-9EDB-F726-EC4A-C95CB3BD8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868851" y="3827540"/>
            <a:ext cx="0" cy="405335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29106F2-42B3-A1DC-CAE9-80B2B39584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547348" y="4786192"/>
            <a:ext cx="0" cy="421321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3">
            <a:extLst>
              <a:ext uri="{FF2B5EF4-FFF2-40B4-BE49-F238E27FC236}">
                <a16:creationId xmlns:a16="http://schemas.microsoft.com/office/drawing/2014/main" id="{5120DDD7-7EC4-8022-9827-1861BD377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800295" y="2340829"/>
            <a:ext cx="2121408" cy="547448"/>
          </a:xfrm>
          <a:prstGeom prst="roundRect">
            <a:avLst/>
          </a:prstGeom>
          <a:solidFill>
            <a:srgbClr val="C03BC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3AD8B3-DEA7-DA08-9CC6-10E19D9D0C20}"/>
              </a:ext>
            </a:extLst>
          </p:cNvPr>
          <p:cNvSpPr txBox="1"/>
          <p:nvPr/>
        </p:nvSpPr>
        <p:spPr>
          <a:xfrm>
            <a:off x="3805463" y="2399110"/>
            <a:ext cx="2121408" cy="43088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9525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874">
                      <a:srgbClr val="FFFFFF"/>
                    </a:gs>
                    <a:gs pos="17978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Run app against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874">
                      <a:srgbClr val="FFFFFF"/>
                    </a:gs>
                    <a:gs pos="17978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874">
                      <a:srgbClr val="FFFFFF"/>
                    </a:gs>
                    <a:gs pos="17978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sample questions</a:t>
            </a:r>
          </a:p>
        </p:txBody>
      </p:sp>
      <p:sp>
        <p:nvSpPr>
          <p:cNvPr id="40" name="Rectangle: Rounded Corners 35">
            <a:extLst>
              <a:ext uri="{FF2B5EF4-FFF2-40B4-BE49-F238E27FC236}">
                <a16:creationId xmlns:a16="http://schemas.microsoft.com/office/drawing/2014/main" id="{FE0D0DD2-E02C-FF1E-A202-78C3FC30B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808147" y="3314116"/>
            <a:ext cx="2121408" cy="548640"/>
          </a:xfrm>
          <a:prstGeom prst="roundRect">
            <a:avLst/>
          </a:prstGeom>
          <a:solidFill>
            <a:srgbClr val="C03BC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Freeform: Shape 1040">
            <a:extLst>
              <a:ext uri="{FF2B5EF4-FFF2-40B4-BE49-F238E27FC236}">
                <a16:creationId xmlns:a16="http://schemas.microsoft.com/office/drawing/2014/main" id="{4AD36113-F048-4927-518B-0D84AABA7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440609" y="4943840"/>
            <a:ext cx="1096848" cy="1714960"/>
          </a:xfrm>
          <a:custGeom>
            <a:avLst/>
            <a:gdLst>
              <a:gd name="connsiteX0" fmla="*/ 1439693 w 1439693"/>
              <a:gd name="connsiteY0" fmla="*/ 583660 h 1128409"/>
              <a:gd name="connsiteX1" fmla="*/ 1439693 w 1439693"/>
              <a:gd name="connsiteY1" fmla="*/ 1128409 h 1128409"/>
              <a:gd name="connsiteX2" fmla="*/ 0 w 1439693"/>
              <a:gd name="connsiteY2" fmla="*/ 1128409 h 1128409"/>
              <a:gd name="connsiteX3" fmla="*/ 0 w 1439693"/>
              <a:gd name="connsiteY3" fmla="*/ 0 h 1128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9693" h="1128409">
                <a:moveTo>
                  <a:pt x="1439693" y="583660"/>
                </a:moveTo>
                <a:lnTo>
                  <a:pt x="1439693" y="1128409"/>
                </a:lnTo>
                <a:lnTo>
                  <a:pt x="0" y="1128409"/>
                </a:lnTo>
                <a:lnTo>
                  <a:pt x="0" y="0"/>
                </a:lnTo>
              </a:path>
            </a:pathLst>
          </a:custGeom>
          <a:ln w="19050">
            <a:solidFill>
              <a:schemeClr val="tx1"/>
            </a:solidFill>
            <a:headEnd type="none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18594F5-CB69-A292-B41B-33A8A2867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5076185" y="5696280"/>
            <a:ext cx="427866" cy="0"/>
          </a:xfrm>
          <a:prstGeom prst="line">
            <a:avLst/>
          </a:prstGeom>
          <a:ln w="1905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E56AFAD-1F94-DB9D-9E12-8F0A592AB63D}"/>
              </a:ext>
            </a:extLst>
          </p:cNvPr>
          <p:cNvSpPr txBox="1"/>
          <p:nvPr/>
        </p:nvSpPr>
        <p:spPr>
          <a:xfrm>
            <a:off x="3808147" y="3476691"/>
            <a:ext cx="2121408" cy="21544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9525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874">
                      <a:srgbClr val="FFFFFF"/>
                    </a:gs>
                    <a:gs pos="17978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Try different parameters</a:t>
            </a:r>
          </a:p>
        </p:txBody>
      </p:sp>
      <p:sp>
        <p:nvSpPr>
          <p:cNvPr id="44" name="Rectangle: Rounded Corners 26">
            <a:extLst>
              <a:ext uri="{FF2B5EF4-FFF2-40B4-BE49-F238E27FC236}">
                <a16:creationId xmlns:a16="http://schemas.microsoft.com/office/drawing/2014/main" id="{DE399839-6C67-8EF2-8A6B-C4963A8DB7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849728" y="5276147"/>
            <a:ext cx="1395240" cy="888826"/>
          </a:xfrm>
          <a:prstGeom prst="roundRect">
            <a:avLst>
              <a:gd name="adj" fmla="val 13887"/>
            </a:avLst>
          </a:prstGeom>
          <a:solidFill>
            <a:srgbClr val="3A485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1562DA0-A4C7-BDE9-1696-6ED56AC7C345}"/>
              </a:ext>
            </a:extLst>
          </p:cNvPr>
          <p:cNvSpPr txBox="1"/>
          <p:nvPr/>
        </p:nvSpPr>
        <p:spPr>
          <a:xfrm>
            <a:off x="3916542" y="5582061"/>
            <a:ext cx="1261612" cy="276999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9525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874">
                      <a:srgbClr val="FFFFFF"/>
                    </a:gs>
                    <a:gs pos="17978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Satisfied?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208F432-C065-C03D-7074-700A0E6FD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53995" y="3858733"/>
            <a:ext cx="0" cy="134878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: Rounded Corners 47">
            <a:extLst>
              <a:ext uri="{FF2B5EF4-FFF2-40B4-BE49-F238E27FC236}">
                <a16:creationId xmlns:a16="http://schemas.microsoft.com/office/drawing/2014/main" id="{2BBE46BE-9A18-B9ED-049C-C2C758568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262714" y="2340829"/>
            <a:ext cx="2121408" cy="547448"/>
          </a:xfrm>
          <a:prstGeom prst="roundRect">
            <a:avLst/>
          </a:prstGeom>
          <a:solidFill>
            <a:srgbClr val="C03BC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5E72D51-8079-B39D-7ED7-EF7A455050DE}"/>
              </a:ext>
            </a:extLst>
          </p:cNvPr>
          <p:cNvSpPr txBox="1"/>
          <p:nvPr/>
        </p:nvSpPr>
        <p:spPr>
          <a:xfrm>
            <a:off x="6262714" y="2399110"/>
            <a:ext cx="2121408" cy="43088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9525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874">
                      <a:srgbClr val="FFFFFF"/>
                    </a:gs>
                    <a:gs pos="17978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Run flow against</a:t>
            </a:r>
            <a:b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874">
                      <a:srgbClr val="FFFFFF"/>
                    </a:gs>
                    <a:gs pos="17978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874">
                      <a:srgbClr val="FFFFFF"/>
                    </a:gs>
                    <a:gs pos="17978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larger dataset</a:t>
            </a:r>
          </a:p>
        </p:txBody>
      </p:sp>
      <p:sp>
        <p:nvSpPr>
          <p:cNvPr id="49" name="Rectangle: Rounded Corners 51">
            <a:extLst>
              <a:ext uri="{FF2B5EF4-FFF2-40B4-BE49-F238E27FC236}">
                <a16:creationId xmlns:a16="http://schemas.microsoft.com/office/drawing/2014/main" id="{AE6EA42C-EAF5-13AC-CD7E-DC758F66E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262714" y="3314116"/>
            <a:ext cx="2121408" cy="548640"/>
          </a:xfrm>
          <a:prstGeom prst="roundRect">
            <a:avLst/>
          </a:prstGeom>
          <a:solidFill>
            <a:srgbClr val="C03BC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F1639B8-9B28-64ED-5556-33A333F4B276}"/>
              </a:ext>
            </a:extLst>
          </p:cNvPr>
          <p:cNvSpPr txBox="1"/>
          <p:nvPr/>
        </p:nvSpPr>
        <p:spPr>
          <a:xfrm>
            <a:off x="6262714" y="3486316"/>
            <a:ext cx="2121408" cy="21544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9525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874">
                      <a:srgbClr val="FFFFFF"/>
                    </a:gs>
                    <a:gs pos="17978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Evaluate answers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220990D-11B9-DEFB-DA9D-068902297F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997437" y="1808536"/>
            <a:ext cx="2451385" cy="4583765"/>
            <a:chOff x="588263" y="1544661"/>
            <a:chExt cx="3445470" cy="4583765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2" name="Rectangle: Rounded Corners 1031" descr="Dark: small container">
              <a:extLst>
                <a:ext uri="{FF2B5EF4-FFF2-40B4-BE49-F238E27FC236}">
                  <a16:creationId xmlns:a16="http://schemas.microsoft.com/office/drawing/2014/main" id="{31360203-D5DE-6D70-7DC2-0936B1D1B22C}"/>
                </a:ext>
              </a:extLst>
            </p:cNvPr>
            <p:cNvSpPr/>
            <p:nvPr/>
          </p:nvSpPr>
          <p:spPr bwMode="auto">
            <a:xfrm>
              <a:off x="588263" y="1544661"/>
              <a:ext cx="3444355" cy="4583765"/>
            </a:xfrm>
            <a:prstGeom prst="roundRect">
              <a:avLst>
                <a:gd name="adj" fmla="val 2114"/>
              </a:avLst>
            </a:prstGeom>
            <a:grpFill/>
            <a:ln w="12700">
              <a:noFill/>
              <a:headEnd type="none" w="med" len="med"/>
              <a:tailEnd type="none" w="med" len="med"/>
            </a:ln>
            <a:effectLst>
              <a:outerShdw blurRad="127000" dist="127000" dir="2700000" algn="tl" rotWithShape="0">
                <a:srgbClr val="000000">
                  <a:alpha val="25000"/>
                </a:srgbClr>
              </a:outerShdw>
            </a:effectLst>
            <a:scene3d>
              <a:camera prst="perspectiveRight" fov="2700000">
                <a:rot lat="0" lon="21594000" rev="0"/>
              </a:camera>
              <a:lightRig rig="flat" dir="t"/>
            </a:scene3d>
            <a:sp3d>
              <a:bevelT w="0" h="38100"/>
              <a:bevelB w="0" h="0"/>
              <a:contourClr>
                <a:schemeClr val="bg1"/>
              </a:contour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53" name="Rounded Rectangle 4" descr="Dark Pattern: Sprinkles">
              <a:extLst>
                <a:ext uri="{FF2B5EF4-FFF2-40B4-BE49-F238E27FC236}">
                  <a16:creationId xmlns:a16="http://schemas.microsoft.com/office/drawing/2014/main" id="{4780B251-9541-13AC-E38F-2590D25B42B5}"/>
                </a:ext>
              </a:extLst>
            </p:cNvPr>
            <p:cNvSpPr/>
            <p:nvPr/>
          </p:nvSpPr>
          <p:spPr bwMode="auto">
            <a:xfrm>
              <a:off x="589378" y="1544661"/>
              <a:ext cx="3444355" cy="4583765"/>
            </a:xfrm>
            <a:prstGeom prst="roundRect">
              <a:avLst>
                <a:gd name="adj" fmla="val 1580"/>
              </a:avLst>
            </a:prstGeom>
            <a:solidFill>
              <a:srgbClr val="C5B4E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4" name="Rectangle: Top Corners Rounded 14" descr="Dark - small container front layer">
              <a:extLst>
                <a:ext uri="{FF2B5EF4-FFF2-40B4-BE49-F238E27FC236}">
                  <a16:creationId xmlns:a16="http://schemas.microsoft.com/office/drawing/2014/main" id="{31EEE16B-A58C-DCA1-FF0E-81DA57575F0D}"/>
                </a:ext>
              </a:extLst>
            </p:cNvPr>
            <p:cNvSpPr/>
            <p:nvPr/>
          </p:nvSpPr>
          <p:spPr bwMode="auto">
            <a:xfrm>
              <a:off x="588263" y="1924965"/>
              <a:ext cx="3444355" cy="4203460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 w="12700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63500" dir="16200000" sx="99000" sy="99000" rotWithShape="0">
                <a:srgbClr val="000000">
                  <a:alpha val="50000"/>
                </a:srgbClr>
              </a:outerShdw>
            </a:effectLst>
            <a:scene3d>
              <a:camera prst="perspectiveRight" fov="2700000">
                <a:rot lat="0" lon="21594000" rev="0"/>
              </a:camera>
              <a:lightRig rig="flat" dir="t"/>
            </a:scene3d>
            <a:sp3d>
              <a:bevelT w="0" h="38100"/>
              <a:bevelB w="0" h="0"/>
              <a:contourClr>
                <a:srgbClr val="000000"/>
              </a:contourClr>
            </a:sp3d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C1E5B79-BCF0-C88F-FFE9-597850F56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7594317" y="5696530"/>
            <a:ext cx="427866" cy="0"/>
          </a:xfrm>
          <a:prstGeom prst="line">
            <a:avLst/>
          </a:prstGeom>
          <a:ln w="1905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: Rounded Corners 1058">
            <a:extLst>
              <a:ext uri="{FF2B5EF4-FFF2-40B4-BE49-F238E27FC236}">
                <a16:creationId xmlns:a16="http://schemas.microsoft.com/office/drawing/2014/main" id="{CBDF234A-D790-67E4-DD8A-549B0F7077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256375" y="5274898"/>
            <a:ext cx="1395240" cy="888826"/>
          </a:xfrm>
          <a:prstGeom prst="roundRect">
            <a:avLst>
              <a:gd name="adj" fmla="val 13887"/>
            </a:avLst>
          </a:prstGeom>
          <a:solidFill>
            <a:srgbClr val="3A485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E4F59B0-FC8B-1F55-B6D8-CA89D801B705}"/>
              </a:ext>
            </a:extLst>
          </p:cNvPr>
          <p:cNvSpPr txBox="1"/>
          <p:nvPr/>
        </p:nvSpPr>
        <p:spPr>
          <a:xfrm>
            <a:off x="6323189" y="5580812"/>
            <a:ext cx="1261612" cy="276999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9525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gradFill>
                  <a:gsLst>
                    <a:gs pos="2874">
                      <a:srgbClr val="FFFFFF"/>
                    </a:gs>
                    <a:gs pos="17978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Satisfied?</a:t>
            </a:r>
          </a:p>
        </p:txBody>
      </p:sp>
      <p:sp>
        <p:nvSpPr>
          <p:cNvPr id="58" name="Rectangle: Rounded Corners 1027">
            <a:extLst>
              <a:ext uri="{FF2B5EF4-FFF2-40B4-BE49-F238E27FC236}">
                <a16:creationId xmlns:a16="http://schemas.microsoft.com/office/drawing/2014/main" id="{E6385F82-56A4-A09C-9C25-CEF2CC6FB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162425" y="2340829"/>
            <a:ext cx="2121408" cy="547448"/>
          </a:xfrm>
          <a:prstGeom prst="roundRect">
            <a:avLst/>
          </a:prstGeom>
          <a:solidFill>
            <a:srgbClr val="8661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9BE2F58-F155-15E4-B46B-3922327FFF14}"/>
              </a:ext>
            </a:extLst>
          </p:cNvPr>
          <p:cNvSpPr txBox="1"/>
          <p:nvPr/>
        </p:nvSpPr>
        <p:spPr>
          <a:xfrm>
            <a:off x="9162425" y="2506831"/>
            <a:ext cx="2121408" cy="21544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9525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gradFill>
                  <a:gsLst>
                    <a:gs pos="2874">
                      <a:srgbClr val="FFFFFF"/>
                    </a:gs>
                    <a:gs pos="17978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Deploy app to users</a:t>
            </a:r>
          </a:p>
        </p:txBody>
      </p:sp>
      <p:sp>
        <p:nvSpPr>
          <p:cNvPr id="60" name="Freeform: Shape 1039">
            <a:extLst>
              <a:ext uri="{FF2B5EF4-FFF2-40B4-BE49-F238E27FC236}">
                <a16:creationId xmlns:a16="http://schemas.microsoft.com/office/drawing/2014/main" id="{0A11FD93-1942-8D95-EF62-51459201B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766611" y="2594410"/>
            <a:ext cx="1217410" cy="3113484"/>
          </a:xfrm>
          <a:custGeom>
            <a:avLst/>
            <a:gdLst>
              <a:gd name="connsiteX0" fmla="*/ 0 w 622570"/>
              <a:gd name="connsiteY0" fmla="*/ 3054485 h 3054485"/>
              <a:gd name="connsiteX1" fmla="*/ 428017 w 622570"/>
              <a:gd name="connsiteY1" fmla="*/ 3054485 h 3054485"/>
              <a:gd name="connsiteX2" fmla="*/ 428017 w 622570"/>
              <a:gd name="connsiteY2" fmla="*/ 0 h 3054485"/>
              <a:gd name="connsiteX3" fmla="*/ 622570 w 622570"/>
              <a:gd name="connsiteY3" fmla="*/ 0 h 3054485"/>
              <a:gd name="connsiteX0" fmla="*/ 0 w 780050"/>
              <a:gd name="connsiteY0" fmla="*/ 3059565 h 3059565"/>
              <a:gd name="connsiteX1" fmla="*/ 428017 w 780050"/>
              <a:gd name="connsiteY1" fmla="*/ 3059565 h 3059565"/>
              <a:gd name="connsiteX2" fmla="*/ 428017 w 780050"/>
              <a:gd name="connsiteY2" fmla="*/ 5080 h 3059565"/>
              <a:gd name="connsiteX3" fmla="*/ 780050 w 780050"/>
              <a:gd name="connsiteY3" fmla="*/ 0 h 3059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050" h="3059565">
                <a:moveTo>
                  <a:pt x="0" y="3059565"/>
                </a:moveTo>
                <a:lnTo>
                  <a:pt x="428017" y="3059565"/>
                </a:lnTo>
                <a:lnTo>
                  <a:pt x="428017" y="5080"/>
                </a:lnTo>
                <a:cubicBezTo>
                  <a:pt x="492868" y="5080"/>
                  <a:pt x="715199" y="0"/>
                  <a:pt x="780050" y="0"/>
                </a:cubicBezTo>
              </a:path>
            </a:pathLst>
          </a:custGeom>
          <a:ln w="19050">
            <a:solidFill>
              <a:schemeClr val="tx1"/>
            </a:solidFill>
            <a:headEnd type="none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A5CE2B6-974B-7BAF-C882-747681F34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3661693" y="6658800"/>
            <a:ext cx="26748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038A979A-90B6-68A5-9C15-2B27A3712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889970" y="6542723"/>
            <a:ext cx="441477" cy="215444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9525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No</a:t>
            </a:r>
          </a:p>
        </p:txBody>
      </p:sp>
      <p:sp>
        <p:nvSpPr>
          <p:cNvPr id="63" name="Freeform: Shape 1044">
            <a:extLst>
              <a:ext uri="{FF2B5EF4-FFF2-40B4-BE49-F238E27FC236}">
                <a16:creationId xmlns:a16="http://schemas.microsoft.com/office/drawing/2014/main" id="{3758D22E-8863-721D-1F1C-71B6613D8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53715" y="2594409"/>
            <a:ext cx="649471" cy="3101870"/>
          </a:xfrm>
          <a:custGeom>
            <a:avLst/>
            <a:gdLst>
              <a:gd name="connsiteX0" fmla="*/ 0 w 622570"/>
              <a:gd name="connsiteY0" fmla="*/ 3054485 h 3054485"/>
              <a:gd name="connsiteX1" fmla="*/ 428017 w 622570"/>
              <a:gd name="connsiteY1" fmla="*/ 3054485 h 3054485"/>
              <a:gd name="connsiteX2" fmla="*/ 428017 w 622570"/>
              <a:gd name="connsiteY2" fmla="*/ 0 h 3054485"/>
              <a:gd name="connsiteX3" fmla="*/ 622570 w 622570"/>
              <a:gd name="connsiteY3" fmla="*/ 0 h 3054485"/>
              <a:gd name="connsiteX0" fmla="*/ 0 w 780050"/>
              <a:gd name="connsiteY0" fmla="*/ 3059565 h 3059565"/>
              <a:gd name="connsiteX1" fmla="*/ 428017 w 780050"/>
              <a:gd name="connsiteY1" fmla="*/ 3059565 h 3059565"/>
              <a:gd name="connsiteX2" fmla="*/ 428017 w 780050"/>
              <a:gd name="connsiteY2" fmla="*/ 5080 h 3059565"/>
              <a:gd name="connsiteX3" fmla="*/ 780050 w 780050"/>
              <a:gd name="connsiteY3" fmla="*/ 0 h 3059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050" h="3059565">
                <a:moveTo>
                  <a:pt x="0" y="3059565"/>
                </a:moveTo>
                <a:lnTo>
                  <a:pt x="428017" y="3059565"/>
                </a:lnTo>
                <a:lnTo>
                  <a:pt x="428017" y="5080"/>
                </a:lnTo>
                <a:cubicBezTo>
                  <a:pt x="492868" y="5080"/>
                  <a:pt x="715199" y="0"/>
                  <a:pt x="780050" y="0"/>
                </a:cubicBezTo>
              </a:path>
            </a:pathLst>
          </a:custGeom>
          <a:ln w="19050">
            <a:solidFill>
              <a:schemeClr val="tx1"/>
            </a:solidFill>
            <a:headEnd type="none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9D0E0F7-D5EC-9F82-D4ED-B41AB9D60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4801607" y="6646715"/>
            <a:ext cx="2136937" cy="10855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19B40762-7242-57F2-EC41-028C08E4D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490109" y="6542723"/>
            <a:ext cx="312858" cy="215444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9525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No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259FC5B-668C-6F4B-D559-2238EA2FE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421437" y="5567800"/>
            <a:ext cx="431586" cy="215444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9525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Yes</a:t>
            </a:r>
          </a:p>
        </p:txBody>
      </p:sp>
      <p:sp>
        <p:nvSpPr>
          <p:cNvPr id="67" name="Freeform: Shape 1060">
            <a:extLst>
              <a:ext uri="{FF2B5EF4-FFF2-40B4-BE49-F238E27FC236}">
                <a16:creationId xmlns:a16="http://schemas.microsoft.com/office/drawing/2014/main" id="{79047F47-FFDE-4313-DFC4-35A4845C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154275" y="2636965"/>
            <a:ext cx="1192590" cy="3059565"/>
          </a:xfrm>
          <a:custGeom>
            <a:avLst/>
            <a:gdLst>
              <a:gd name="connsiteX0" fmla="*/ 0 w 622570"/>
              <a:gd name="connsiteY0" fmla="*/ 3054485 h 3054485"/>
              <a:gd name="connsiteX1" fmla="*/ 428017 w 622570"/>
              <a:gd name="connsiteY1" fmla="*/ 3054485 h 3054485"/>
              <a:gd name="connsiteX2" fmla="*/ 428017 w 622570"/>
              <a:gd name="connsiteY2" fmla="*/ 0 h 3054485"/>
              <a:gd name="connsiteX3" fmla="*/ 622570 w 622570"/>
              <a:gd name="connsiteY3" fmla="*/ 0 h 3054485"/>
              <a:gd name="connsiteX0" fmla="*/ 0 w 780050"/>
              <a:gd name="connsiteY0" fmla="*/ 3059565 h 3059565"/>
              <a:gd name="connsiteX1" fmla="*/ 428017 w 780050"/>
              <a:gd name="connsiteY1" fmla="*/ 3059565 h 3059565"/>
              <a:gd name="connsiteX2" fmla="*/ 428017 w 780050"/>
              <a:gd name="connsiteY2" fmla="*/ 5080 h 3059565"/>
              <a:gd name="connsiteX3" fmla="*/ 780050 w 780050"/>
              <a:gd name="connsiteY3" fmla="*/ 0 h 3059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0050" h="3059565">
                <a:moveTo>
                  <a:pt x="0" y="3059565"/>
                </a:moveTo>
                <a:lnTo>
                  <a:pt x="428017" y="3059565"/>
                </a:lnTo>
                <a:lnTo>
                  <a:pt x="428017" y="5080"/>
                </a:lnTo>
                <a:cubicBezTo>
                  <a:pt x="492868" y="5080"/>
                  <a:pt x="715199" y="0"/>
                  <a:pt x="780050" y="0"/>
                </a:cubicBezTo>
              </a:path>
            </a:pathLst>
          </a:custGeom>
          <a:ln w="19050">
            <a:solidFill>
              <a:schemeClr val="tx1"/>
            </a:solidFill>
            <a:headEnd type="none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5DA91A8-03A6-0F48-C3B6-D1037142C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017787" y="5568050"/>
            <a:ext cx="431586" cy="215444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9525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Yes</a:t>
            </a:r>
          </a:p>
        </p:txBody>
      </p:sp>
      <p:sp>
        <p:nvSpPr>
          <p:cNvPr id="69" name="Rectangle: Rounded Corners 37">
            <a:extLst>
              <a:ext uri="{FF2B5EF4-FFF2-40B4-BE49-F238E27FC236}">
                <a16:creationId xmlns:a16="http://schemas.microsoft.com/office/drawing/2014/main" id="{E7ED8860-2101-8B12-61B7-FE36D5D131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827313" y="4298106"/>
            <a:ext cx="2118370" cy="547448"/>
          </a:xfrm>
          <a:prstGeom prst="roundRect">
            <a:avLst/>
          </a:prstGeom>
          <a:solidFill>
            <a:srgbClr val="C03BC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9A65674-D7A2-0FA7-D27C-46E32A1AE2C2}"/>
              </a:ext>
            </a:extLst>
          </p:cNvPr>
          <p:cNvSpPr txBox="1"/>
          <p:nvPr/>
        </p:nvSpPr>
        <p:spPr>
          <a:xfrm>
            <a:off x="3849728" y="4464108"/>
            <a:ext cx="2071976" cy="21544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9525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gradFill>
                  <a:gsLst>
                    <a:gs pos="2874">
                      <a:srgbClr val="FFFFFF"/>
                    </a:gs>
                    <a:gs pos="17978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Change defaults</a:t>
            </a:r>
          </a:p>
        </p:txBody>
      </p:sp>
      <p:sp>
        <p:nvSpPr>
          <p:cNvPr id="71" name="Rectangle: Rounded Corners 39">
            <a:extLst>
              <a:ext uri="{FF2B5EF4-FFF2-40B4-BE49-F238E27FC236}">
                <a16:creationId xmlns:a16="http://schemas.microsoft.com/office/drawing/2014/main" id="{C7388992-A347-4585-B6A7-C5D302D86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163944" y="4298106"/>
            <a:ext cx="2118370" cy="547448"/>
          </a:xfrm>
          <a:prstGeom prst="roundRect">
            <a:avLst/>
          </a:prstGeom>
          <a:solidFill>
            <a:srgbClr val="8661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98F0954-D9BE-484F-414B-9CB43FDDFA08}"/>
              </a:ext>
            </a:extLst>
          </p:cNvPr>
          <p:cNvSpPr txBox="1"/>
          <p:nvPr/>
        </p:nvSpPr>
        <p:spPr>
          <a:xfrm>
            <a:off x="9162425" y="4464108"/>
            <a:ext cx="2121408" cy="21544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9525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gradFill>
                  <a:gsLst>
                    <a:gs pos="2874">
                      <a:srgbClr val="FFFFFF"/>
                    </a:gs>
                    <a:gs pos="17978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Evaluate user feedback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3258E30-BFA0-DD5A-766D-029C1A50092F}"/>
              </a:ext>
            </a:extLst>
          </p:cNvPr>
          <p:cNvSpPr txBox="1"/>
          <p:nvPr/>
        </p:nvSpPr>
        <p:spPr>
          <a:xfrm>
            <a:off x="969664" y="5543589"/>
            <a:ext cx="1993956" cy="43088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9525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874">
                      <a:srgbClr val="FFFFFF"/>
                    </a:gs>
                    <a:gs pos="17978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Improve the prompt and orchestration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E9AF003-428E-50D3-1106-0489B49F4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7" idx="0"/>
          </p:cNvCxnSpPr>
          <p:nvPr/>
        </p:nvCxnSpPr>
        <p:spPr>
          <a:xfrm flipH="1">
            <a:off x="1954343" y="2883088"/>
            <a:ext cx="15909" cy="1080673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4B6D78D-FDA8-98B1-D2C0-6DACC255E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984483" y="4512401"/>
            <a:ext cx="0" cy="838384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: Rounded Corners 11">
            <a:extLst>
              <a:ext uri="{FF2B5EF4-FFF2-40B4-BE49-F238E27FC236}">
                <a16:creationId xmlns:a16="http://schemas.microsoft.com/office/drawing/2014/main" id="{C3A23CA7-C005-D86F-1AE7-E5FCDE1F8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93639" y="3963761"/>
            <a:ext cx="2121408" cy="548640"/>
          </a:xfrm>
          <a:prstGeom prst="roundRect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4C64CEE-18F8-90EB-4D2F-7913294E468C}"/>
              </a:ext>
            </a:extLst>
          </p:cNvPr>
          <p:cNvSpPr txBox="1"/>
          <p:nvPr/>
        </p:nvSpPr>
        <p:spPr>
          <a:xfrm>
            <a:off x="893639" y="4131205"/>
            <a:ext cx="2121408" cy="215444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9525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874">
                      <a:srgbClr val="FFFFFF"/>
                    </a:gs>
                    <a:gs pos="17978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Connect to your data</a:t>
            </a:r>
          </a:p>
        </p:txBody>
      </p:sp>
      <p:sp>
        <p:nvSpPr>
          <p:cNvPr id="80" name="Rectangle: Rounded Corners 13">
            <a:extLst>
              <a:ext uri="{FF2B5EF4-FFF2-40B4-BE49-F238E27FC236}">
                <a16:creationId xmlns:a16="http://schemas.microsoft.com/office/drawing/2014/main" id="{F1B302E0-71A7-2A02-6AEC-86ECDB64E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47200" y="5350785"/>
            <a:ext cx="2118370" cy="645734"/>
          </a:xfrm>
          <a:prstGeom prst="roundRect">
            <a:avLst/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DF9BAB1-4167-C8CA-A294-58EB8726E303}"/>
              </a:ext>
            </a:extLst>
          </p:cNvPr>
          <p:cNvSpPr txBox="1"/>
          <p:nvPr/>
        </p:nvSpPr>
        <p:spPr>
          <a:xfrm>
            <a:off x="1202806" y="5453062"/>
            <a:ext cx="1607668" cy="44118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9525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874">
                      <a:srgbClr val="FFFFFF"/>
                    </a:gs>
                    <a:gs pos="17978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Customize prompt for domain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1229EC86-E025-54D3-5614-F73691E06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323418" y="2883088"/>
            <a:ext cx="0" cy="370119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54CB1AA-584B-D962-C9CB-F2939B7CC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223129" y="2884033"/>
            <a:ext cx="0" cy="370119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CCBFBB3-AFF1-0EFD-5BA3-C675AEE0D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223129" y="3827540"/>
            <a:ext cx="0" cy="405335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: Rounded Corners 1029">
            <a:extLst>
              <a:ext uri="{FF2B5EF4-FFF2-40B4-BE49-F238E27FC236}">
                <a16:creationId xmlns:a16="http://schemas.microsoft.com/office/drawing/2014/main" id="{C8192687-C713-40D1-A547-810E7390C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162425" y="3314116"/>
            <a:ext cx="2121408" cy="548640"/>
          </a:xfrm>
          <a:prstGeom prst="roundRect">
            <a:avLst/>
          </a:prstGeom>
          <a:solidFill>
            <a:srgbClr val="8661C5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643C3E7-84E4-F659-9595-932D95F680B1}"/>
              </a:ext>
            </a:extLst>
          </p:cNvPr>
          <p:cNvSpPr txBox="1"/>
          <p:nvPr/>
        </p:nvSpPr>
        <p:spPr>
          <a:xfrm>
            <a:off x="9162425" y="3372993"/>
            <a:ext cx="2121408" cy="430887"/>
          </a:xfrm>
          <a:prstGeom prst="rect">
            <a:avLst/>
          </a:prstGeom>
          <a:noFill/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marL="9525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gradFill>
                  <a:gsLst>
                    <a:gs pos="2874">
                      <a:srgbClr val="FFFFFF"/>
                    </a:gs>
                    <a:gs pos="17978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Add monitoring</a:t>
            </a:r>
            <a:br>
              <a:rPr kumimoji="0" lang="en-US" sz="1400" b="0" i="0" u="none" strike="noStrike" kern="0" cap="none" spc="0" normalizeH="0" baseline="0" noProof="0">
                <a:ln>
                  <a:noFill/>
                </a:ln>
                <a:gradFill>
                  <a:gsLst>
                    <a:gs pos="2874">
                      <a:srgbClr val="FFFFFF"/>
                    </a:gs>
                    <a:gs pos="17978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gradFill>
                  <a:gsLst>
                    <a:gs pos="2874">
                      <a:srgbClr val="FFFFFF"/>
                    </a:gs>
                    <a:gs pos="17978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and alerts</a:t>
            </a:r>
          </a:p>
        </p:txBody>
      </p:sp>
      <p:sp>
        <p:nvSpPr>
          <p:cNvPr id="88" name="Rounded Rectangle 18" descr="Announcing&#10;">
            <a:extLst>
              <a:ext uri="{FF2B5EF4-FFF2-40B4-BE49-F238E27FC236}">
                <a16:creationId xmlns:a16="http://schemas.microsoft.com/office/drawing/2014/main" id="{B198923B-1E06-5A4E-21B3-9EE8113A0834}"/>
              </a:ext>
            </a:extLst>
          </p:cNvPr>
          <p:cNvSpPr/>
          <p:nvPr/>
        </p:nvSpPr>
        <p:spPr bwMode="auto">
          <a:xfrm>
            <a:off x="610987" y="1519911"/>
            <a:ext cx="2717194" cy="4371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0078D4"/>
              </a:gs>
              <a:gs pos="6000">
                <a:srgbClr val="8DC8E8"/>
              </a:gs>
            </a:gsLst>
            <a:lin ang="0" scaled="1"/>
            <a:tileRect/>
          </a:gradFill>
          <a:ln>
            <a:noFill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txBody>
          <a:bodyPr wrap="square" lIns="0" tIns="18288" rIns="0" bIns="45720" anchor="ctr" anchorCtr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>
                <a:ln w="3175"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1. Ideating/exploring</a:t>
            </a:r>
          </a:p>
        </p:txBody>
      </p:sp>
      <p:sp>
        <p:nvSpPr>
          <p:cNvPr id="89" name="Rounded Rectangle 18" descr="Announcing&#10;">
            <a:extLst>
              <a:ext uri="{FF2B5EF4-FFF2-40B4-BE49-F238E27FC236}">
                <a16:creationId xmlns:a16="http://schemas.microsoft.com/office/drawing/2014/main" id="{79A11BF3-5909-B152-38A2-C9E5FCC6A354}"/>
              </a:ext>
            </a:extLst>
          </p:cNvPr>
          <p:cNvSpPr/>
          <p:nvPr/>
        </p:nvSpPr>
        <p:spPr bwMode="auto">
          <a:xfrm>
            <a:off x="3525128" y="1519911"/>
            <a:ext cx="5141744" cy="43824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40000">
                <a:srgbClr val="D59ED7"/>
              </a:gs>
              <a:gs pos="100000">
                <a:srgbClr val="C03BC4"/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>
                <a:ln w="3175"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2. Building/augmenting</a:t>
            </a:r>
          </a:p>
        </p:txBody>
      </p:sp>
      <p:sp>
        <p:nvSpPr>
          <p:cNvPr id="90" name="Rounded Rectangle 18" descr="Announcing&#10;">
            <a:extLst>
              <a:ext uri="{FF2B5EF4-FFF2-40B4-BE49-F238E27FC236}">
                <a16:creationId xmlns:a16="http://schemas.microsoft.com/office/drawing/2014/main" id="{1705A044-F868-CFC8-7CD3-D8C00A093BD7}"/>
              </a:ext>
            </a:extLst>
          </p:cNvPr>
          <p:cNvSpPr/>
          <p:nvPr/>
        </p:nvSpPr>
        <p:spPr bwMode="auto">
          <a:xfrm>
            <a:off x="8865245" y="1519912"/>
            <a:ext cx="2715768" cy="437120"/>
          </a:xfrm>
          <a:prstGeom prst="roundRect">
            <a:avLst>
              <a:gd name="adj" fmla="val 50000"/>
            </a:avLst>
          </a:prstGeom>
          <a:gradFill>
            <a:gsLst>
              <a:gs pos="40000">
                <a:srgbClr val="C5B4E3"/>
              </a:gs>
              <a:gs pos="100000">
                <a:srgbClr val="8661C5"/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600" b="1" i="0" u="none" strike="noStrike" kern="1200" cap="none" spc="0" normalizeH="0" baseline="0" noProof="0">
                <a:ln w="3175"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3. Operationalizing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C64BF3F-7F0F-1BFA-B137-3FF4AC0CD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938544" y="6161599"/>
            <a:ext cx="0" cy="485116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026034-2619-1E47-66D3-56BB45AC1F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1" idx="1"/>
          </p:cNvCxnSpPr>
          <p:nvPr/>
        </p:nvCxnSpPr>
        <p:spPr>
          <a:xfrm flipH="1">
            <a:off x="4537457" y="6658800"/>
            <a:ext cx="26415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356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75866A-3CAE-066A-25FA-AF83714B80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8CA4E-D3BD-9D14-9956-BBBF4F309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Online evaluation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BDE067-2078-8B34-E23F-7DBC75974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4146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can run evaluations on deployed applications on live answers, as long as your metric doesn't require ground truth.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42FF11F-5454-E8B8-E1A1-1155BA4A4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405660"/>
              </p:ext>
            </p:extLst>
          </p:nvPr>
        </p:nvGraphicFramePr>
        <p:xfrm>
          <a:off x="931333" y="2870200"/>
          <a:ext cx="9398000" cy="3640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99000">
                  <a:extLst>
                    <a:ext uri="{9D8B030D-6E8A-4147-A177-3AD203B41FA5}">
                      <a16:colId xmlns:a16="http://schemas.microsoft.com/office/drawing/2014/main" val="1681341980"/>
                    </a:ext>
                  </a:extLst>
                </a:gridCol>
                <a:gridCol w="4699000">
                  <a:extLst>
                    <a:ext uri="{9D8B030D-6E8A-4147-A177-3AD203B41FA5}">
                      <a16:colId xmlns:a16="http://schemas.microsoft.com/office/drawing/2014/main" val="2465437670"/>
                    </a:ext>
                  </a:extLst>
                </a:gridCol>
              </a:tblGrid>
              <a:tr h="404484">
                <a:tc>
                  <a:txBody>
                    <a:bodyPr/>
                    <a:lstStyle/>
                    <a:p>
                      <a:r>
                        <a:rPr lang="en-US"/>
                        <a:t>Evaluation 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Can run without ground truth?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5596420"/>
                  </a:ext>
                </a:extLst>
              </a:tr>
              <a:tr h="404484">
                <a:tc>
                  <a:txBody>
                    <a:bodyPr/>
                    <a:lstStyle/>
                    <a:p>
                      <a:r>
                        <a:rPr lang="en-US"/>
                        <a:t>FluencyEvaluator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49342"/>
                  </a:ext>
                </a:extLst>
              </a:tr>
              <a:tr h="404484">
                <a:tc>
                  <a:txBody>
                    <a:bodyPr/>
                    <a:lstStyle/>
                    <a:p>
                      <a:r>
                        <a:rPr lang="en-US"/>
                        <a:t>CoherenceEvaluator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1369915"/>
                  </a:ext>
                </a:extLst>
              </a:tr>
              <a:tr h="404484">
                <a:tc>
                  <a:txBody>
                    <a:bodyPr/>
                    <a:lstStyle/>
                    <a:p>
                      <a:r>
                        <a:rPr lang="en-US"/>
                        <a:t>RelevanceEvaluator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124886"/>
                  </a:ext>
                </a:extLst>
              </a:tr>
              <a:tr h="404484">
                <a:tc>
                  <a:txBody>
                    <a:bodyPr/>
                    <a:lstStyle/>
                    <a:p>
                      <a:r>
                        <a:rPr lang="en-US"/>
                        <a:t>GroundednessEvaluator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8147621"/>
                  </a:ext>
                </a:extLst>
              </a:tr>
              <a:tr h="404484">
                <a:tc>
                  <a:txBody>
                    <a:bodyPr/>
                    <a:lstStyle/>
                    <a:p>
                      <a:r>
                        <a:rPr lang="en-US"/>
                        <a:t>SimilarityEvaluator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727421"/>
                  </a:ext>
                </a:extLst>
              </a:tr>
              <a:tr h="404484">
                <a:tc>
                  <a:txBody>
                    <a:bodyPr/>
                    <a:lstStyle/>
                    <a:p>
                      <a:r>
                        <a:rPr lang="en-US"/>
                        <a:t>F1ScoreEvaluator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497792"/>
                  </a:ext>
                </a:extLst>
              </a:tr>
              <a:tr h="404484">
                <a:tc>
                  <a:txBody>
                    <a:bodyPr/>
                    <a:lstStyle/>
                    <a:p>
                      <a:r>
                        <a:rPr lang="en-US"/>
                        <a:t>has_citation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891237"/>
                  </a:ext>
                </a:extLst>
              </a:tr>
              <a:tr h="404484">
                <a:tc>
                  <a:txBody>
                    <a:bodyPr/>
                    <a:lstStyle/>
                    <a:p>
                      <a:r>
                        <a:rPr lang="en-US"/>
                        <a:t>citation_match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3340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7960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F7C9F1-8673-3A2D-992E-5AAD3D1A8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2CC70-2B45-AC82-0F7E-206F96FE4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Improving ground truth data sets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03ECD2-A7D9-9641-7C22-DEB66A2B3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1973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Add a 👍🏼/👎🏼 button</a:t>
            </a:r>
          </a:p>
          <a:p>
            <a:pPr marL="0" indent="0">
              <a:buNone/>
            </a:pPr>
            <a:r>
              <a:rPr lang="en-US" dirty="0"/>
              <a:t>with feedback dialog</a:t>
            </a:r>
          </a:p>
          <a:p>
            <a:pPr marL="0" indent="0">
              <a:buNone/>
            </a:pPr>
            <a:r>
              <a:rPr lang="en-US" dirty="0"/>
              <a:t>to your live app: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Then you can:</a:t>
            </a:r>
          </a:p>
          <a:p>
            <a:r>
              <a:rPr lang="en-US" dirty="0"/>
              <a:t>Manually debug the answers that got rated 👎🏼</a:t>
            </a:r>
          </a:p>
          <a:p>
            <a:r>
              <a:rPr lang="en-US" dirty="0"/>
              <a:t>Add 👎🏼 questions to ground truth data</a:t>
            </a:r>
          </a:p>
        </p:txBody>
      </p:sp>
      <p:pic>
        <p:nvPicPr>
          <p:cNvPr id="1026" name="Picture 2" descr="image (1)">
            <a:extLst>
              <a:ext uri="{FF2B5EF4-FFF2-40B4-BE49-F238E27FC236}">
                <a16:creationId xmlns:a16="http://schemas.microsoft.com/office/drawing/2014/main" id="{69A5177E-3DEE-1F2E-C68A-581D4DD36B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1" t="19949" r="19220" b="10172"/>
          <a:stretch/>
        </p:blipFill>
        <p:spPr bwMode="auto">
          <a:xfrm>
            <a:off x="4373479" y="1553609"/>
            <a:ext cx="6761747" cy="2281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7944FD-90F6-C8DB-8C5C-9282DE6A5D5E}"/>
              </a:ext>
            </a:extLst>
          </p:cNvPr>
          <p:cNvSpPr txBox="1"/>
          <p:nvPr/>
        </p:nvSpPr>
        <p:spPr>
          <a:xfrm>
            <a:off x="838200" y="6123543"/>
            <a:ext cx="7587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2454C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err="1">
                <a:solidFill>
                  <a:srgbClr val="2454C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-US">
                <a:solidFill>
                  <a:srgbClr val="2454C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err="1">
                <a:solidFill>
                  <a:srgbClr val="2454C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</a:t>
            </a:r>
            <a:r>
              <a:rPr lang="en-US">
                <a:solidFill>
                  <a:srgbClr val="2454C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/sample-app-</a:t>
            </a:r>
            <a:r>
              <a:rPr lang="en-US" err="1">
                <a:solidFill>
                  <a:srgbClr val="2454C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aoai</a:t>
            </a:r>
            <a:r>
              <a:rPr lang="en-US">
                <a:solidFill>
                  <a:srgbClr val="2454C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en-US" err="1">
                <a:solidFill>
                  <a:srgbClr val="2454C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chatGPT</a:t>
            </a:r>
            <a:r>
              <a:rPr lang="en-US">
                <a:solidFill>
                  <a:srgbClr val="2454C3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/pull/396</a:t>
            </a:r>
            <a:endParaRPr lang="en-US">
              <a:solidFill>
                <a:srgbClr val="2454C3"/>
              </a:solidFill>
            </a:endParaRPr>
          </a:p>
        </p:txBody>
      </p:sp>
      <p:pic>
        <p:nvPicPr>
          <p:cNvPr id="9" name="Picture 8" descr="A screenshot of a survey&#10;&#10;Description automatically generated">
            <a:extLst>
              <a:ext uri="{FF2B5EF4-FFF2-40B4-BE49-F238E27FC236}">
                <a16:creationId xmlns:a16="http://schemas.microsoft.com/office/drawing/2014/main" id="{9B7CFF8E-A219-FB63-30B9-8386A7AEDC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407" y="3563583"/>
            <a:ext cx="2947819" cy="19682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03092C-B288-BBFE-EC62-A0D9B5EB8B79}"/>
              </a:ext>
            </a:extLst>
          </p:cNvPr>
          <p:cNvSpPr txBox="1"/>
          <p:nvPr/>
        </p:nvSpPr>
        <p:spPr>
          <a:xfrm>
            <a:off x="7946858" y="6077376"/>
            <a:ext cx="294781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>
                <a:solidFill>
                  <a:srgbClr val="2454C3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aka.ms/rag/thumbs</a:t>
            </a:r>
            <a:endParaRPr lang="en-US" sz="2400">
              <a:solidFill>
                <a:srgbClr val="2454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676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CC24285-666F-AFD6-0747-7FAB22125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C43A9041-C721-C19A-72A6-ED361C538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Next steps</a:t>
            </a:r>
            <a:endParaRPr lang="en-US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08A70E2-C8AB-877B-ACF9-DF980C892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306052" cy="4765675"/>
          </a:xfrm>
        </p:spPr>
        <p:txBody>
          <a:bodyPr>
            <a:normAutofit/>
          </a:bodyPr>
          <a:lstStyle/>
          <a:p>
            <a:r>
              <a:rPr lang="en-US" dirty="0"/>
              <a:t>Create an LLM/RAG app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Run the evaluator tools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Report any issues or suggest improvements 🪳 🙋🏽‍♂️ 🙋🏾‍♀️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Share your learnings about how you improved metrics 📝 📢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83FC9A-9DE6-32A5-1288-2EC8211239CE}"/>
              </a:ext>
            </a:extLst>
          </p:cNvPr>
          <p:cNvSpPr txBox="1"/>
          <p:nvPr/>
        </p:nvSpPr>
        <p:spPr>
          <a:xfrm>
            <a:off x="7284225" y="1798479"/>
            <a:ext cx="3648075" cy="5539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000">
                <a:solidFill>
                  <a:srgbClr val="2454C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aka.ms/ragchat/free</a:t>
            </a:r>
            <a:endParaRPr lang="en-US" sz="3000">
              <a:solidFill>
                <a:srgbClr val="2454C3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151FE2-2DED-4A36-9D6B-16EB95AF0B29}"/>
              </a:ext>
            </a:extLst>
          </p:cNvPr>
          <p:cNvSpPr txBox="1"/>
          <p:nvPr/>
        </p:nvSpPr>
        <p:spPr>
          <a:xfrm>
            <a:off x="7921397" y="2801449"/>
            <a:ext cx="3010903" cy="5539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000" dirty="0">
                <a:solidFill>
                  <a:srgbClr val="2454C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aka.ms/rag/eval</a:t>
            </a:r>
            <a:endParaRPr lang="en-US" sz="3000" dirty="0">
              <a:solidFill>
                <a:srgbClr val="2454C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848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F7C9F1-8673-3A2D-992E-5AAD3D1A8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2CC70-2B45-AC82-0F7E-206F96FE4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Are the answers high quality?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0885D4C-2F37-FAE8-602B-573FCFB13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7881"/>
            <a:ext cx="8457090" cy="1514645"/>
          </a:xfr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ym typeface="Wingdings" panose="05000000000000000000" pitchFamily="2" charset="2"/>
              </a:rPr>
              <a:t>Are they correct? (relative to the knowledge base)</a:t>
            </a:r>
          </a:p>
          <a:p>
            <a:pPr>
              <a:defRPr/>
            </a:pPr>
            <a:r>
              <a:rPr lang="en-US" dirty="0">
                <a:sym typeface="Wingdings" panose="05000000000000000000" pitchFamily="2" charset="2"/>
              </a:rPr>
              <a:t>Are they clear and understandable?</a:t>
            </a:r>
          </a:p>
          <a:p>
            <a:pPr>
              <a:defRPr/>
            </a:pPr>
            <a:r>
              <a:rPr lang="en-US" dirty="0">
                <a:sym typeface="Wingdings" panose="05000000000000000000" pitchFamily="2" charset="2"/>
              </a:rPr>
              <a:t>Are they formatted in the desired manner?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8E08B3-4B99-8933-CC60-30441E79048A}"/>
              </a:ext>
            </a:extLst>
          </p:cNvPr>
          <p:cNvSpPr txBox="1"/>
          <p:nvPr/>
        </p:nvSpPr>
        <p:spPr>
          <a:xfrm>
            <a:off x="918409" y="5771888"/>
            <a:ext cx="5451198" cy="7848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b="0">
                <a:effectLst/>
              </a:rPr>
              <a:t>Yes, underwater activities are included as part of the </a:t>
            </a:r>
            <a:r>
              <a:rPr lang="en-US" sz="1500" b="0" err="1">
                <a:effectLst/>
              </a:rPr>
              <a:t>PerksPlus</a:t>
            </a:r>
            <a:r>
              <a:rPr lang="en-US" sz="1500" b="0">
                <a:effectLst/>
              </a:rPr>
              <a:t> program. Some of the underwater activities covered under </a:t>
            </a:r>
            <a:r>
              <a:rPr lang="en-US" sz="1500" b="0" err="1">
                <a:effectLst/>
              </a:rPr>
              <a:t>PerksPlus</a:t>
            </a:r>
            <a:r>
              <a:rPr lang="en-US" sz="1500" b="0">
                <a:effectLst/>
              </a:rPr>
              <a:t> include scuba diving lessons [</a:t>
            </a:r>
            <a:r>
              <a:rPr lang="en-US" sz="1500" b="0" err="1">
                <a:effectLst/>
              </a:rPr>
              <a:t>PerksPlus.pdf#page</a:t>
            </a:r>
            <a:r>
              <a:rPr lang="en-US" sz="1500" b="0">
                <a:effectLst/>
              </a:rPr>
              <a:t>=3].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E3C0EE-0569-AD4A-AB6D-906A8F565E7A}"/>
              </a:ext>
            </a:extLst>
          </p:cNvPr>
          <p:cNvSpPr txBox="1"/>
          <p:nvPr/>
        </p:nvSpPr>
        <p:spPr>
          <a:xfrm>
            <a:off x="6947573" y="3208412"/>
            <a:ext cx="4679838" cy="7848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b="0" i="0">
                <a:solidFill>
                  <a:srgbClr val="000000"/>
                </a:solidFill>
                <a:effectLst/>
              </a:rPr>
              <a:t>Yes, according to the information provided in the </a:t>
            </a:r>
            <a:r>
              <a:rPr lang="en-US" sz="1500" b="0" i="0" err="1">
                <a:solidFill>
                  <a:srgbClr val="000000"/>
                </a:solidFill>
                <a:effectLst/>
              </a:rPr>
              <a:t>PerksPlus.pdf</a:t>
            </a:r>
            <a:r>
              <a:rPr lang="en-US" sz="1500" b="0" i="0">
                <a:solidFill>
                  <a:srgbClr val="000000"/>
                </a:solidFill>
                <a:effectLst/>
              </a:rPr>
              <a:t> document, underwater activities such as scuba diving are covered under the program.</a:t>
            </a:r>
            <a:endParaRPr lang="en-US" sz="1500" b="0">
              <a:effectLst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958B24-0212-2936-76BD-1E7921473992}"/>
              </a:ext>
            </a:extLst>
          </p:cNvPr>
          <p:cNvSpPr txBox="1"/>
          <p:nvPr/>
        </p:nvSpPr>
        <p:spPr>
          <a:xfrm>
            <a:off x="2097503" y="4171187"/>
            <a:ext cx="8791076" cy="147732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sz="1500" b="0" i="0">
                <a:solidFill>
                  <a:srgbClr val="000000"/>
                </a:solidFill>
                <a:effectLst/>
              </a:rPr>
              <a:t>Yes, the perks provided by the </a:t>
            </a:r>
            <a:r>
              <a:rPr lang="en-US" sz="1500" b="0" i="0" err="1">
                <a:solidFill>
                  <a:srgbClr val="000000"/>
                </a:solidFill>
                <a:effectLst/>
              </a:rPr>
              <a:t>PerksPlus</a:t>
            </a:r>
            <a:r>
              <a:rPr lang="en-US" sz="1500" b="0" i="0">
                <a:solidFill>
                  <a:srgbClr val="000000"/>
                </a:solidFill>
                <a:effectLst/>
              </a:rPr>
              <a:t> Health and Wellness Reimbursement Program cover a wide range of fitness activities, including underwater activities such as scuba diving. The program aims to support employees' physical health and overall well-being, so it includes various lessons and experiences that promote health and wellness. Scuba diving lessons are specifically mentioned as one of the activities covered under </a:t>
            </a:r>
            <a:r>
              <a:rPr lang="en-US" sz="1500" b="0" i="0" err="1">
                <a:solidFill>
                  <a:srgbClr val="000000"/>
                </a:solidFill>
                <a:effectLst/>
              </a:rPr>
              <a:t>PerksPlus</a:t>
            </a:r>
            <a:r>
              <a:rPr lang="en-US" sz="1500" b="0" i="0">
                <a:solidFill>
                  <a:srgbClr val="000000"/>
                </a:solidFill>
                <a:effectLst/>
              </a:rPr>
              <a:t>. Therefore, if an employee wishes to pursue scuba diving as a fitness-related activity, they can expense it through the </a:t>
            </a:r>
            <a:r>
              <a:rPr lang="en-US" sz="1500" b="0" i="0" err="1">
                <a:solidFill>
                  <a:srgbClr val="000000"/>
                </a:solidFill>
                <a:effectLst/>
              </a:rPr>
              <a:t>PerksPlus</a:t>
            </a:r>
            <a:r>
              <a:rPr lang="en-US" sz="1500" b="0" i="0">
                <a:solidFill>
                  <a:srgbClr val="000000"/>
                </a:solidFill>
                <a:effectLst/>
              </a:rPr>
              <a:t> program.</a:t>
            </a:r>
            <a:endParaRPr lang="en-US" sz="15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A5DBE72-A5B0-640D-8E13-1D015AE39BC7}"/>
              </a:ext>
            </a:extLst>
          </p:cNvPr>
          <p:cNvSpPr txBox="1"/>
          <p:nvPr/>
        </p:nvSpPr>
        <p:spPr>
          <a:xfrm>
            <a:off x="918409" y="3467190"/>
            <a:ext cx="4265195" cy="369332"/>
          </a:xfrm>
          <a:prstGeom prst="rect">
            <a:avLst/>
          </a:prstGeom>
          <a:solidFill>
            <a:srgbClr val="BDD6D6"/>
          </a:solidFill>
          <a:ln w="28575">
            <a:solidFill>
              <a:srgbClr val="BDD6D6"/>
            </a:solidFill>
          </a:ln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000000"/>
                </a:solidFill>
                <a:effectLst/>
              </a:rPr>
              <a:t>Do the perks cover underwater activities?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922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F7C9F1-8673-3A2D-992E-5AAD3D1A8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2CC70-2B45-AC82-0F7E-206F96FE4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What affects the quality?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0885D4C-2F37-FAE8-602B-573FCFB13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1450" y="4062993"/>
            <a:ext cx="5317724" cy="2563651"/>
          </a:xfr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200">
                <a:sym typeface="Wingdings" panose="05000000000000000000" pitchFamily="2" charset="2"/>
              </a:rPr>
              <a:t>Search engine (</a:t>
            </a:r>
            <a:r>
              <a:rPr lang="en-US" sz="2200" err="1">
                <a:sym typeface="Wingdings" panose="05000000000000000000" pitchFamily="2" charset="2"/>
              </a:rPr>
              <a:t>ie</a:t>
            </a:r>
            <a:r>
              <a:rPr lang="en-US" sz="2200">
                <a:sym typeface="Wingdings" panose="05000000000000000000" pitchFamily="2" charset="2"/>
              </a:rPr>
              <a:t>. Azure AI Search)</a:t>
            </a:r>
          </a:p>
          <a:p>
            <a:pPr>
              <a:defRPr/>
            </a:pPr>
            <a:r>
              <a:rPr lang="en-US" sz="2200">
                <a:sym typeface="Wingdings" panose="05000000000000000000" pitchFamily="2" charset="2"/>
              </a:rPr>
              <a:t>Search query cleaning</a:t>
            </a:r>
          </a:p>
          <a:p>
            <a:pPr>
              <a:defRPr/>
            </a:pPr>
            <a:r>
              <a:rPr lang="en-US" sz="2200">
                <a:sym typeface="Wingdings" panose="05000000000000000000" pitchFamily="2" charset="2"/>
              </a:rPr>
              <a:t>Search options (hybrid, vector, </a:t>
            </a:r>
            <a:r>
              <a:rPr lang="en-US" sz="2200" err="1">
                <a:sym typeface="Wingdings" panose="05000000000000000000" pitchFamily="2" charset="2"/>
              </a:rPr>
              <a:t>reranker</a:t>
            </a:r>
            <a:r>
              <a:rPr lang="en-US" sz="2200">
                <a:sym typeface="Wingdings" panose="05000000000000000000" pitchFamily="2" charset="2"/>
              </a:rPr>
              <a:t>)</a:t>
            </a:r>
          </a:p>
          <a:p>
            <a:pPr>
              <a:defRPr/>
            </a:pPr>
            <a:r>
              <a:rPr lang="en-US" sz="2200">
                <a:sym typeface="Wingdings" panose="05000000000000000000" pitchFamily="2" charset="2"/>
              </a:rPr>
              <a:t>Additional search options</a:t>
            </a:r>
          </a:p>
          <a:p>
            <a:pPr>
              <a:defRPr/>
            </a:pPr>
            <a:r>
              <a:rPr lang="en-US" sz="2200">
                <a:sym typeface="Wingdings" panose="05000000000000000000" pitchFamily="2" charset="2"/>
              </a:rPr>
              <a:t>Data chunk size and overlap</a:t>
            </a:r>
          </a:p>
          <a:p>
            <a:pPr>
              <a:defRPr/>
            </a:pPr>
            <a:r>
              <a:rPr lang="en-US" sz="2200">
                <a:sym typeface="Wingdings" panose="05000000000000000000" pitchFamily="2" charset="2"/>
              </a:rPr>
              <a:t>Number of results returned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1B60246-F7B6-7208-6EF9-8C116B22E1A8}"/>
              </a:ext>
            </a:extLst>
          </p:cNvPr>
          <p:cNvSpPr txBox="1">
            <a:spLocks/>
          </p:cNvSpPr>
          <p:nvPr/>
        </p:nvSpPr>
        <p:spPr>
          <a:xfrm>
            <a:off x="2438739" y="3402500"/>
            <a:ext cx="2051084" cy="1010311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865484">
              <a:buNone/>
              <a:defRPr/>
            </a:pPr>
            <a:r>
              <a:rPr lang="en-US" sz="2000">
                <a:latin typeface="+mj-lt"/>
                <a:cs typeface="Segoe UI Semilight"/>
              </a:rPr>
              <a:t>Document Search</a:t>
            </a:r>
            <a:endParaRPr lang="en-US" sz="5550">
              <a:cs typeface="Arial"/>
            </a:endParaRPr>
          </a:p>
        </p:txBody>
      </p:sp>
      <p:pic>
        <p:nvPicPr>
          <p:cNvPr id="8" name="Graphic 3">
            <a:extLst>
              <a:ext uri="{FF2B5EF4-FFF2-40B4-BE49-F238E27FC236}">
                <a16:creationId xmlns:a16="http://schemas.microsoft.com/office/drawing/2014/main" id="{015EAE3F-40A8-5F9E-8386-2EEC492B53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32958" y="1896173"/>
            <a:ext cx="1168288" cy="129116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A7474938-8BD4-2243-DA23-893022B7DB2E}"/>
              </a:ext>
            </a:extLst>
          </p:cNvPr>
          <p:cNvSpPr/>
          <p:nvPr/>
        </p:nvSpPr>
        <p:spPr bwMode="auto">
          <a:xfrm>
            <a:off x="2076036" y="2445915"/>
            <a:ext cx="1056685" cy="349093"/>
          </a:xfrm>
          <a:prstGeom prst="rightArrow">
            <a:avLst/>
          </a:prstGeom>
          <a:solidFill>
            <a:srgbClr val="2454C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33A0CD29-543F-9AC6-863F-B8F4B5FFD4A8}"/>
              </a:ext>
            </a:extLst>
          </p:cNvPr>
          <p:cNvSpPr txBox="1">
            <a:spLocks/>
          </p:cNvSpPr>
          <p:nvPr/>
        </p:nvSpPr>
        <p:spPr>
          <a:xfrm>
            <a:off x="6916990" y="3372704"/>
            <a:ext cx="2636629" cy="454052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865484">
              <a:buNone/>
              <a:defRPr/>
            </a:pPr>
            <a:r>
              <a:rPr lang="en-US" sz="2000">
                <a:latin typeface="+mj-lt"/>
                <a:cs typeface="Segoe UI Semilight"/>
              </a:rPr>
              <a:t>Large Language Model</a:t>
            </a:r>
            <a:endParaRPr lang="en-US" sz="2000">
              <a:cs typeface="Arial"/>
            </a:endParaRPr>
          </a:p>
        </p:txBody>
      </p:sp>
      <p:pic>
        <p:nvPicPr>
          <p:cNvPr id="12" name="Graphic 2">
            <a:extLst>
              <a:ext uri="{FF2B5EF4-FFF2-40B4-BE49-F238E27FC236}">
                <a16:creationId xmlns:a16="http://schemas.microsoft.com/office/drawing/2014/main" id="{F2F3D99F-BC4A-742C-B861-EFDC7C1A53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65306" y="1533531"/>
            <a:ext cx="1627908" cy="1721555"/>
          </a:xfrm>
          <a:prstGeom prst="rect">
            <a:avLst/>
          </a:prstGeom>
        </p:spPr>
      </p:pic>
      <p:sp>
        <p:nvSpPr>
          <p:cNvPr id="13" name="Arrow: Right 10">
            <a:extLst>
              <a:ext uri="{FF2B5EF4-FFF2-40B4-BE49-F238E27FC236}">
                <a16:creationId xmlns:a16="http://schemas.microsoft.com/office/drawing/2014/main" id="{E5C2CC4F-3632-6A83-8661-9704801B4AF1}"/>
              </a:ext>
            </a:extLst>
          </p:cNvPr>
          <p:cNvSpPr/>
          <p:nvPr/>
        </p:nvSpPr>
        <p:spPr bwMode="auto">
          <a:xfrm>
            <a:off x="4344443" y="2445915"/>
            <a:ext cx="2850593" cy="293302"/>
          </a:xfrm>
          <a:prstGeom prst="rightArrow">
            <a:avLst/>
          </a:prstGeom>
          <a:solidFill>
            <a:srgbClr val="2454C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Arrow: Right 11">
            <a:extLst>
              <a:ext uri="{FF2B5EF4-FFF2-40B4-BE49-F238E27FC236}">
                <a16:creationId xmlns:a16="http://schemas.microsoft.com/office/drawing/2014/main" id="{86A28687-E9E0-1A38-6B11-53A047250461}"/>
              </a:ext>
            </a:extLst>
          </p:cNvPr>
          <p:cNvSpPr/>
          <p:nvPr/>
        </p:nvSpPr>
        <p:spPr bwMode="auto">
          <a:xfrm>
            <a:off x="2075675" y="1601078"/>
            <a:ext cx="5119360" cy="293302"/>
          </a:xfrm>
          <a:prstGeom prst="rightArrow">
            <a:avLst/>
          </a:prstGeom>
          <a:solidFill>
            <a:srgbClr val="2454C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Graphic 14">
            <a:extLst>
              <a:ext uri="{FF2B5EF4-FFF2-40B4-BE49-F238E27FC236}">
                <a16:creationId xmlns:a16="http://schemas.microsoft.com/office/drawing/2014/main" id="{A49824AF-4D33-6FA6-B7A7-4676B5DF3D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12959" y="1350218"/>
            <a:ext cx="1537460" cy="1617942"/>
          </a:xfrm>
          <a:prstGeom prst="rect">
            <a:avLst/>
          </a:prstGeom>
        </p:spPr>
      </p:pic>
      <p:sp>
        <p:nvSpPr>
          <p:cNvPr id="19" name="Arrow: Right 17">
            <a:extLst>
              <a:ext uri="{FF2B5EF4-FFF2-40B4-BE49-F238E27FC236}">
                <a16:creationId xmlns:a16="http://schemas.microsoft.com/office/drawing/2014/main" id="{1B989425-4E29-2B68-212A-F0FDCFF5FA9E}"/>
              </a:ext>
            </a:extLst>
          </p:cNvPr>
          <p:cNvSpPr/>
          <p:nvPr/>
        </p:nvSpPr>
        <p:spPr bwMode="auto">
          <a:xfrm>
            <a:off x="9138338" y="2501706"/>
            <a:ext cx="830562" cy="341123"/>
          </a:xfrm>
          <a:prstGeom prst="rightArrow">
            <a:avLst/>
          </a:prstGeom>
          <a:solidFill>
            <a:srgbClr val="2454C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5A81391-45EE-422A-F5FF-D81DE5343FAE}"/>
              </a:ext>
            </a:extLst>
          </p:cNvPr>
          <p:cNvGrpSpPr/>
          <p:nvPr/>
        </p:nvGrpSpPr>
        <p:grpSpPr>
          <a:xfrm>
            <a:off x="205280" y="1597394"/>
            <a:ext cx="2051084" cy="2229362"/>
            <a:chOff x="163068" y="3488251"/>
            <a:chExt cx="2051084" cy="2229362"/>
          </a:xfrm>
        </p:grpSpPr>
        <p:pic>
          <p:nvPicPr>
            <p:cNvPr id="21" name="Graphic 13">
              <a:extLst>
                <a:ext uri="{FF2B5EF4-FFF2-40B4-BE49-F238E27FC236}">
                  <a16:creationId xmlns:a16="http://schemas.microsoft.com/office/drawing/2014/main" id="{A5C69DD7-6D03-2A92-D807-FA1068AF5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45107" y="3488251"/>
              <a:ext cx="1477321" cy="1530271"/>
            </a:xfrm>
            <a:prstGeom prst="rect">
              <a:avLst/>
            </a:prstGeom>
          </p:spPr>
        </p:pic>
        <p:sp>
          <p:nvSpPr>
            <p:cNvPr id="22" name="Text Placeholder 5">
              <a:extLst>
                <a:ext uri="{FF2B5EF4-FFF2-40B4-BE49-F238E27FC236}">
                  <a16:creationId xmlns:a16="http://schemas.microsoft.com/office/drawing/2014/main" id="{70FA5B55-E31D-26A0-496E-7AEC736C6127}"/>
                </a:ext>
              </a:extLst>
            </p:cNvPr>
            <p:cNvSpPr txBox="1">
              <a:spLocks/>
            </p:cNvSpPr>
            <p:nvPr/>
          </p:nvSpPr>
          <p:spPr>
            <a:xfrm>
              <a:off x="163068" y="5342102"/>
              <a:ext cx="2051084" cy="375511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865484">
                <a:buNone/>
                <a:defRPr/>
              </a:pPr>
              <a:r>
                <a:rPr lang="en-US" sz="2000">
                  <a:latin typeface="+mj-lt"/>
                  <a:cs typeface="Segoe UI Semilight"/>
                </a:rPr>
                <a:t>Question</a:t>
              </a:r>
              <a:endParaRPr lang="en-US" sz="2000">
                <a:cs typeface="Segoe UI Semilight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B94041C-551D-6967-D8EE-002A8B87CB2F}"/>
              </a:ext>
            </a:extLst>
          </p:cNvPr>
          <p:cNvSpPr txBox="1"/>
          <p:nvPr/>
        </p:nvSpPr>
        <p:spPr>
          <a:xfrm>
            <a:off x="7028306" y="4004125"/>
            <a:ext cx="325662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200">
                <a:sym typeface="Wingdings" panose="05000000000000000000" pitchFamily="2" charset="2"/>
              </a:rPr>
              <a:t>System prompt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200">
                <a:sym typeface="Wingdings" panose="05000000000000000000" pitchFamily="2" charset="2"/>
              </a:rPr>
              <a:t>Language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200">
                <a:sym typeface="Wingdings" panose="05000000000000000000" pitchFamily="2" charset="2"/>
              </a:rPr>
              <a:t>Message history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200">
                <a:sym typeface="Wingdings" panose="05000000000000000000" pitchFamily="2" charset="2"/>
              </a:rPr>
              <a:t>Model (</a:t>
            </a:r>
            <a:r>
              <a:rPr lang="en-US" sz="2200" err="1">
                <a:sym typeface="Wingdings" panose="05000000000000000000" pitchFamily="2" charset="2"/>
              </a:rPr>
              <a:t>ie</a:t>
            </a:r>
            <a:r>
              <a:rPr lang="en-US" sz="2200">
                <a:sym typeface="Wingdings" panose="05000000000000000000" pitchFamily="2" charset="2"/>
              </a:rPr>
              <a:t>. GPT 3.5)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200">
                <a:sym typeface="Wingdings" panose="05000000000000000000" pitchFamily="2" charset="2"/>
              </a:rPr>
              <a:t>Temperature (0-1)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200">
                <a:sym typeface="Wingdings" panose="05000000000000000000" pitchFamily="2" charset="2"/>
              </a:rPr>
              <a:t>Max tokens</a:t>
            </a:r>
          </a:p>
        </p:txBody>
      </p:sp>
    </p:spTree>
    <p:extLst>
      <p:ext uri="{BB962C8B-B14F-4D97-AF65-F5344CB8AC3E}">
        <p14:creationId xmlns:p14="http://schemas.microsoft.com/office/powerpoint/2010/main" val="809620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369A37-E399-2EC7-B531-1AC5133EB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223C10-290A-05E8-87AC-4BC7A6A5D211}"/>
              </a:ext>
            </a:extLst>
          </p:cNvPr>
          <p:cNvSpPr txBox="1"/>
          <p:nvPr/>
        </p:nvSpPr>
        <p:spPr>
          <a:xfrm>
            <a:off x="548561" y="953036"/>
            <a:ext cx="105290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rgbClr val="2454C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Manual</a:t>
            </a:r>
          </a:p>
          <a:p>
            <a:r>
              <a:rPr lang="en-US" sz="6000" b="1">
                <a:solidFill>
                  <a:srgbClr val="2454C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experimentation</a:t>
            </a:r>
          </a:p>
        </p:txBody>
      </p:sp>
    </p:spTree>
    <p:extLst>
      <p:ext uri="{BB962C8B-B14F-4D97-AF65-F5344CB8AC3E}">
        <p14:creationId xmlns:p14="http://schemas.microsoft.com/office/powerpoint/2010/main" val="3858907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4F7C9F1-8673-3A2D-992E-5AAD3D1A8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2CC70-2B45-AC82-0F7E-206F96FE4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Experimenting with quality factors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BD924E-7D64-C796-1407-05378B59C61D}"/>
              </a:ext>
            </a:extLst>
          </p:cNvPr>
          <p:cNvSpPr txBox="1"/>
          <p:nvPr/>
        </p:nvSpPr>
        <p:spPr>
          <a:xfrm>
            <a:off x="198583" y="5562346"/>
            <a:ext cx="350519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None/>
              <a:defRPr/>
            </a:pPr>
            <a:r>
              <a:rPr lang="en-US" sz="2400" dirty="0">
                <a:solidFill>
                  <a:srgbClr val="2454C3"/>
                </a:solidFill>
                <a:sym typeface="Wingdings" panose="05000000000000000000" pitchFamily="2" charset="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aka.ms/ragchat</a:t>
            </a:r>
            <a:endParaRPr lang="en-US" sz="2400" dirty="0">
              <a:sym typeface="Wingdings" panose="05000000000000000000" pitchFamily="2" charset="2"/>
            </a:endParaRPr>
          </a:p>
          <a:p>
            <a:pPr marL="0" indent="0" algn="r">
              <a:buNone/>
              <a:defRPr/>
            </a:pPr>
            <a:r>
              <a:rPr lang="en-US" sz="2400" dirty="0">
                <a:sym typeface="Wingdings" panose="05000000000000000000" pitchFamily="2" charset="2"/>
              </a:rPr>
              <a:t>“Developer Settings” →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337D9F6-58EF-8FE1-6502-B0C2324BF7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7"/>
          <a:stretch/>
        </p:blipFill>
        <p:spPr>
          <a:xfrm>
            <a:off x="3925455" y="1554440"/>
            <a:ext cx="6513945" cy="493843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08779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E369A37-E399-2EC7-B531-1AC5133EB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223C10-290A-05E8-87AC-4BC7A6A5D211}"/>
              </a:ext>
            </a:extLst>
          </p:cNvPr>
          <p:cNvSpPr txBox="1"/>
          <p:nvPr/>
        </p:nvSpPr>
        <p:spPr>
          <a:xfrm>
            <a:off x="548561" y="953036"/>
            <a:ext cx="105290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rgbClr val="2454C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Automated</a:t>
            </a:r>
          </a:p>
          <a:p>
            <a:r>
              <a:rPr lang="en-US" sz="6000" b="1">
                <a:solidFill>
                  <a:srgbClr val="2454C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292482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7BD599-0125-0C64-8B66-74C131C87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E01DA-5982-9569-60AF-143A60198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Evaluate with promptflow-evals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9992466-2A38-6A57-4222-C7F9D367A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706172"/>
            <a:ext cx="10515600" cy="3279761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>
              <a:lnSpc>
                <a:spcPts val="2025"/>
              </a:lnSpc>
              <a:buNone/>
            </a:pP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from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promptflow.evals.evaluators </a:t>
            </a:r>
            <a:r>
              <a:rPr lang="en-US" sz="2000" b="0">
                <a:solidFill>
                  <a:srgbClr val="AF00DB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import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RelevanceEvaluator</a:t>
            </a:r>
          </a:p>
          <a:p>
            <a:pPr marL="0" indent="0">
              <a:lnSpc>
                <a:spcPts val="2025"/>
              </a:lnSpc>
              <a:buNone/>
            </a:pPr>
            <a:endParaRPr lang="en-US" sz="2000" b="0">
              <a:solidFill>
                <a:srgbClr val="0000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ts val="2025"/>
              </a:lnSpc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relevance_eval = RelevanceEvaluator(model_config)</a:t>
            </a:r>
          </a:p>
          <a:p>
            <a:pPr marL="0" indent="0">
              <a:lnSpc>
                <a:spcPts val="2025"/>
              </a:lnSpc>
              <a:buNone/>
            </a:pPr>
            <a:b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relevance_score = relevance_eval(</a:t>
            </a:r>
          </a:p>
          <a:p>
            <a:pPr marL="0" indent="0">
              <a:lnSpc>
                <a:spcPts val="2025"/>
              </a:lnSpc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question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=user_question,</a:t>
            </a:r>
          </a:p>
          <a:p>
            <a:pPr marL="0" indent="0">
              <a:lnSpc>
                <a:spcPts val="2025"/>
              </a:lnSpc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answer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=answer,</a:t>
            </a:r>
          </a:p>
          <a:p>
            <a:pPr marL="0" indent="0">
              <a:lnSpc>
                <a:spcPts val="2025"/>
              </a:lnSpc>
              <a:buNone/>
            </a:pPr>
            <a:r>
              <a:rPr lang="en-US"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000" b="0">
                <a:solidFill>
                  <a:srgbClr val="001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context</a:t>
            </a: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=sources,</a:t>
            </a:r>
          </a:p>
          <a:p>
            <a:pPr marL="0" indent="0">
              <a:lnSpc>
                <a:spcPts val="2025"/>
              </a:lnSpc>
              <a:buNone/>
            </a:pPr>
            <a:r>
              <a:rPr lang="en-US" sz="2000" b="0"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2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7713BD-B194-3077-813C-4A0047C00994}"/>
              </a:ext>
            </a:extLst>
          </p:cNvPr>
          <p:cNvSpPr txBox="1"/>
          <p:nvPr/>
        </p:nvSpPr>
        <p:spPr>
          <a:xfrm>
            <a:off x="719137" y="6076823"/>
            <a:ext cx="10753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2454C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https://learn.microsoft.com/azure/ai-studio/how-to/develop/flow-evaluate-sdk</a:t>
            </a:r>
            <a:endParaRPr lang="en-US">
              <a:solidFill>
                <a:srgbClr val="2454C3"/>
              </a:solidFill>
            </a:endParaRPr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5214EDB-F816-CAEA-95BB-16AE9577D8C7}"/>
              </a:ext>
            </a:extLst>
          </p:cNvPr>
          <p:cNvSpPr txBox="1">
            <a:spLocks/>
          </p:cNvSpPr>
          <p:nvPr/>
        </p:nvSpPr>
        <p:spPr>
          <a:xfrm>
            <a:off x="838200" y="1840597"/>
            <a:ext cx="10515600" cy="44291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025"/>
              </a:lnSpc>
              <a:buFont typeface="Arial" panose="020B0604020202020204" pitchFamily="34" charset="0"/>
              <a:buNone/>
            </a:pPr>
            <a:r>
              <a:rPr lang="en-US" sz="2000">
                <a:solidFill>
                  <a:srgbClr val="AF00D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 install promptflow-evals</a:t>
            </a:r>
            <a:endParaRPr lang="en-US" sz="2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804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496305-7FAA-4976-7E55-6491C525E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19B99-83C2-4A9D-78CB-CFEF2D95D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2454C3"/>
                </a:solidFill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Built-in evaluators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1F9CD0-64C0-6CBA-003A-34ACF3C300D6}"/>
              </a:ext>
            </a:extLst>
          </p:cNvPr>
          <p:cNvSpPr txBox="1"/>
          <p:nvPr/>
        </p:nvSpPr>
        <p:spPr>
          <a:xfrm>
            <a:off x="719137" y="6076823"/>
            <a:ext cx="10753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2454C3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https://learn.microsoft.com/azure/ai-studio/how-to/develop/flow-evaluate-sdk</a:t>
            </a:r>
            <a:endParaRPr lang="en-US">
              <a:solidFill>
                <a:srgbClr val="2454C3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DE88729-FE8A-3DE8-BCC9-BB33E35ECEFA}"/>
              </a:ext>
            </a:extLst>
          </p:cNvPr>
          <p:cNvSpPr txBox="1">
            <a:spLocks/>
          </p:cNvSpPr>
          <p:nvPr/>
        </p:nvSpPr>
        <p:spPr>
          <a:xfrm>
            <a:off x="1117600" y="3184824"/>
            <a:ext cx="10515600" cy="8717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500" b="1" dirty="0"/>
              <a:t>Question   |   Context   |   Answer   |   Ground truth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67524C8D-C07D-0792-B4EC-0A67B32BCF04}"/>
              </a:ext>
            </a:extLst>
          </p:cNvPr>
          <p:cNvSpPr/>
          <p:nvPr/>
        </p:nvSpPr>
        <p:spPr>
          <a:xfrm rot="10800000">
            <a:off x="3093181" y="3107010"/>
            <a:ext cx="3725043" cy="1201215"/>
          </a:xfrm>
          <a:prstGeom prst="arc">
            <a:avLst>
              <a:gd name="adj1" fmla="val 10974351"/>
              <a:gd name="adj2" fmla="val 21388713"/>
            </a:avLst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479071-F66B-71A4-4CB5-6BB7C2E85F6C}"/>
              </a:ext>
            </a:extLst>
          </p:cNvPr>
          <p:cNvSpPr txBox="1"/>
          <p:nvPr/>
        </p:nvSpPr>
        <p:spPr>
          <a:xfrm>
            <a:off x="4072062" y="4467467"/>
            <a:ext cx="240493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b="1">
                <a:latin typeface="Consolas" panose="020B0609020204030204" pitchFamily="49" charset="0"/>
                <a:cs typeface="Consolas" panose="020B0609020204030204" pitchFamily="49" charset="0"/>
              </a:rPr>
              <a:t>RelevanceEvaluator</a:t>
            </a:r>
          </a:p>
          <a:p>
            <a:pPr algn="ctr"/>
            <a:r>
              <a:rPr lang="en-US" sz="1500" b="1">
                <a:latin typeface="Consolas" panose="020B0609020204030204" pitchFamily="49" charset="0"/>
                <a:cs typeface="Consolas" panose="020B0609020204030204" pitchFamily="49" charset="0"/>
              </a:rPr>
              <a:t>CoherenceEvaluator</a:t>
            </a:r>
          </a:p>
          <a:p>
            <a:pPr algn="ctr"/>
            <a:r>
              <a:rPr lang="en-US" sz="1500" b="1">
                <a:latin typeface="Consolas" panose="020B0609020204030204" pitchFamily="49" charset="0"/>
                <a:cs typeface="Consolas" panose="020B0609020204030204" pitchFamily="49" charset="0"/>
              </a:rPr>
              <a:t>FluencyEvaluator</a:t>
            </a:r>
            <a:endParaRPr lang="en-US" sz="15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8ED0F97D-3667-4828-2F45-A32DD763C676}"/>
              </a:ext>
            </a:extLst>
          </p:cNvPr>
          <p:cNvSpPr/>
          <p:nvPr/>
        </p:nvSpPr>
        <p:spPr>
          <a:xfrm flipH="1">
            <a:off x="7416168" y="2707799"/>
            <a:ext cx="2741807" cy="1201215"/>
          </a:xfrm>
          <a:prstGeom prst="arc">
            <a:avLst>
              <a:gd name="adj1" fmla="val 10974351"/>
              <a:gd name="adj2" fmla="val 21388713"/>
            </a:avLst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8F7567-2181-4EA8-CE8D-8A25251B9D49}"/>
              </a:ext>
            </a:extLst>
          </p:cNvPr>
          <p:cNvSpPr txBox="1"/>
          <p:nvPr/>
        </p:nvSpPr>
        <p:spPr>
          <a:xfrm>
            <a:off x="3365621" y="2185781"/>
            <a:ext cx="25721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GroundednessEvaluator</a:t>
            </a:r>
            <a:endParaRPr lang="en-US" sz="15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9F3FBB6A-8A5E-7CCA-03F0-39670AEA37CD}"/>
              </a:ext>
            </a:extLst>
          </p:cNvPr>
          <p:cNvSpPr/>
          <p:nvPr/>
        </p:nvSpPr>
        <p:spPr>
          <a:xfrm>
            <a:off x="3691125" y="2689731"/>
            <a:ext cx="1921092" cy="1201215"/>
          </a:xfrm>
          <a:prstGeom prst="arc">
            <a:avLst>
              <a:gd name="adj1" fmla="val 10974351"/>
              <a:gd name="adj2" fmla="val 21388713"/>
            </a:avLst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4061F0-8E14-CDFA-7E23-E0974D501D89}"/>
              </a:ext>
            </a:extLst>
          </p:cNvPr>
          <p:cNvSpPr txBox="1"/>
          <p:nvPr/>
        </p:nvSpPr>
        <p:spPr>
          <a:xfrm>
            <a:off x="7745673" y="2018537"/>
            <a:ext cx="241230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500" b="1" dirty="0">
                <a:latin typeface="Consolas" panose="020B0609020204030204" pitchFamily="49" charset="0"/>
                <a:cs typeface="Consolas" panose="020B0609020204030204" pitchFamily="49" charset="0"/>
              </a:rPr>
              <a:t>SimilarityEvaluator</a:t>
            </a:r>
          </a:p>
          <a:p>
            <a:pPr algn="ctr"/>
            <a:r>
              <a:rPr lang="en-US" sz="1500" b="1" dirty="0">
                <a:latin typeface="Consolas" panose="020B0609020204030204" pitchFamily="49" charset="0"/>
                <a:cs typeface="Consolas" panose="020B0609020204030204" pitchFamily="49" charset="0"/>
              </a:rPr>
              <a:t>F1ScoreEvaluator</a:t>
            </a:r>
          </a:p>
        </p:txBody>
      </p:sp>
    </p:spTree>
    <p:extLst>
      <p:ext uri="{BB962C8B-B14F-4D97-AF65-F5344CB8AC3E}">
        <p14:creationId xmlns:p14="http://schemas.microsoft.com/office/powerpoint/2010/main" val="80882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/>
      <p:bldP spid="17" grpId="0" animBg="1"/>
      <p:bldP spid="1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 Chat App Hack Slide Template" id="{A4A070C9-11E0-BF48-B491-E5EB3487B319}" vid="{62BAF9D5-7A1E-FE4A-8101-117DAEC497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fed66e55-c941-4e39-8cb9-763ce1174e9f">
      <Terms xmlns="http://schemas.microsoft.com/office/infopath/2007/PartnerControls"/>
    </lcf76f155ced4ddcb4097134ff3c332f>
    <TaxCatchAll xmlns="f2a6f4ca-5247-406e-b053-1da4431a8aba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4925C27B3ADB5469B06FE7A435DCE3F" ma:contentTypeVersion="13" ma:contentTypeDescription="Create a new document." ma:contentTypeScope="" ma:versionID="badf56bc76d54608cc2a02cc6874d755">
  <xsd:schema xmlns:xsd="http://www.w3.org/2001/XMLSchema" xmlns:xs="http://www.w3.org/2001/XMLSchema" xmlns:p="http://schemas.microsoft.com/office/2006/metadata/properties" xmlns:ns1="http://schemas.microsoft.com/sharepoint/v3" xmlns:ns2="fed66e55-c941-4e39-8cb9-763ce1174e9f" xmlns:ns3="f2a6f4ca-5247-406e-b053-1da4431a8aba" targetNamespace="http://schemas.microsoft.com/office/2006/metadata/properties" ma:root="true" ma:fieldsID="ae94ac1c592ba472f320e37268160b24" ns1:_="" ns2:_="" ns3:_="">
    <xsd:import namespace="http://schemas.microsoft.com/sharepoint/v3"/>
    <xsd:import namespace="fed66e55-c941-4e39-8cb9-763ce1174e9f"/>
    <xsd:import namespace="f2a6f4ca-5247-406e-b053-1da4431a8a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d66e55-c941-4e39-8cb9-763ce1174e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6f4ca-5247-406e-b053-1da4431a8ab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7505f3ab-082a-4f57-b038-70f5450bd252}" ma:internalName="TaxCatchAll" ma:showField="CatchAllData" ma:web="f2a6f4ca-5247-406e-b053-1da4431a8ab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39D576F-E57F-49F6-B3EC-563D4D313D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DC2842-6EE3-4BCD-A440-AB03E8F31F09}">
  <ds:schemaRefs>
    <ds:schemaRef ds:uri="230e9df3-be65-4c73-a93b-d1236ebd677e"/>
    <ds:schemaRef ds:uri="http://www.w3.org/XML/1998/namespace"/>
    <ds:schemaRef ds:uri="http://schemas.microsoft.com/office/infopath/2007/PartnerControls"/>
    <ds:schemaRef ds:uri="http://purl.org/dc/terms/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4d763a3d-abd4-45ac-ad35-6c0fa32d5be4"/>
    <ds:schemaRef ds:uri="496da845-320a-4090-a8c1-9d38d24895f3"/>
    <ds:schemaRef ds:uri="http://schemas.microsoft.com/sharepoint/v3"/>
    <ds:schemaRef ds:uri="http://purl.org/dc/dcmitype/"/>
    <ds:schemaRef ds:uri="fed66e55-c941-4e39-8cb9-763ce1174e9f"/>
    <ds:schemaRef ds:uri="f2a6f4ca-5247-406e-b053-1da4431a8aba"/>
  </ds:schemaRefs>
</ds:datastoreItem>
</file>

<file path=customXml/itemProps3.xml><?xml version="1.0" encoding="utf-8"?>
<ds:datastoreItem xmlns:ds="http://schemas.openxmlformats.org/officeDocument/2006/customXml" ds:itemID="{8BFDF92E-5BFB-4FA1-BB7F-F053691310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ed66e55-c941-4e39-8cb9-763ce1174e9f"/>
    <ds:schemaRef ds:uri="f2a6f4ca-5247-406e-b053-1da4431a8a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9866</TotalTime>
  <Words>1304</Words>
  <Application>Microsoft Macintosh PowerPoint</Application>
  <PresentationFormat>Widescreen</PresentationFormat>
  <Paragraphs>236</Paragraphs>
  <Slides>25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Aptos</vt:lpstr>
      <vt:lpstr>Aptos Display</vt:lpstr>
      <vt:lpstr>Arial</vt:lpstr>
      <vt:lpstr>Consolas</vt:lpstr>
      <vt:lpstr>Menlo</vt:lpstr>
      <vt:lpstr>Segoe UI</vt:lpstr>
      <vt:lpstr>Segoe UI Semibold</vt:lpstr>
      <vt:lpstr>Segoe UI Semilight</vt:lpstr>
      <vt:lpstr>Wingdings</vt:lpstr>
      <vt:lpstr>Office Theme</vt:lpstr>
      <vt:lpstr>Evaluating a RAG chat app</vt:lpstr>
      <vt:lpstr>PowerPoint Presentation</vt:lpstr>
      <vt:lpstr>Are the answers high quality?</vt:lpstr>
      <vt:lpstr>What affects the quality?</vt:lpstr>
      <vt:lpstr>PowerPoint Presentation</vt:lpstr>
      <vt:lpstr>Experimenting with quality factors</vt:lpstr>
      <vt:lpstr>PowerPoint Presentation</vt:lpstr>
      <vt:lpstr>Evaluate with promptflow-evals</vt:lpstr>
      <vt:lpstr>Built-in evaluators</vt:lpstr>
      <vt:lpstr>Bulk evaluation</vt:lpstr>
      <vt:lpstr>View results in Azure AI Studio</vt:lpstr>
      <vt:lpstr>View results in GitHub Actions</vt:lpstr>
      <vt:lpstr>PowerPoint Presentation</vt:lpstr>
      <vt:lpstr>RAG chat evaluator </vt:lpstr>
      <vt:lpstr>Ground truth data</vt:lpstr>
      <vt:lpstr>Evaluation</vt:lpstr>
      <vt:lpstr>Review the metrics across runs</vt:lpstr>
      <vt:lpstr>Compare answers across runs</vt:lpstr>
      <vt:lpstr>Evaluation approach</vt:lpstr>
      <vt:lpstr>Can your RAG admit it doesn't know?</vt:lpstr>
      <vt:lpstr>PowerPoint Presentation</vt:lpstr>
      <vt:lpstr>LLM Ops for LLM Apps</vt:lpstr>
      <vt:lpstr>Online evaluation</vt:lpstr>
      <vt:lpstr>Improving ground truth data sets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Pamela Fox</dc:creator>
  <cp:lastModifiedBy>Pamela Fox</cp:lastModifiedBy>
  <cp:revision>6</cp:revision>
  <dcterms:created xsi:type="dcterms:W3CDTF">2024-01-25T20:23:52Z</dcterms:created>
  <dcterms:modified xsi:type="dcterms:W3CDTF">2024-09-12T19:34:07Z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etDate">
    <vt:lpwstr>2024-09-12T19:32:59Z</vt:lpwstr>
  </property>
  <property fmtid="{D5CDD505-2E9C-101B-9397-08002B2CF9AE}" pid="5" name="MSIP_Label_f42aa342-8706-4288-bd11-ebb85995028c_Method">
    <vt:lpwstr>Standard</vt:lpwstr>
  </property>
  <property fmtid="{D5CDD505-2E9C-101B-9397-08002B2CF9AE}" pid="6" name="MSIP_Label_f42aa342-8706-4288-bd11-ebb85995028c_Name">
    <vt:lpwstr>Internal</vt:lpwstr>
  </property>
  <property fmtid="{D5CDD505-2E9C-101B-9397-08002B2CF9AE}" pid="7" name="MSIP_Label_f42aa342-8706-4288-bd11-ebb85995028c_SiteId">
    <vt:lpwstr>72f988bf-86f1-41af-91ab-2d7cd011db47</vt:lpwstr>
  </property>
  <property fmtid="{D5CDD505-2E9C-101B-9397-08002B2CF9AE}" pid="8" name="MSIP_Label_f42aa342-8706-4288-bd11-ebb85995028c_ActionId">
    <vt:lpwstr>9b38b9c4-82e3-471a-a5ff-da9c3e70ea23</vt:lpwstr>
  </property>
  <property fmtid="{D5CDD505-2E9C-101B-9397-08002B2CF9AE}" pid="9" name="MSIP_Label_f42aa342-8706-4288-bd11-ebb85995028c_ContentBits">
    <vt:lpwstr>0</vt:lpwstr>
  </property>
  <property fmtid="{D5CDD505-2E9C-101B-9397-08002B2CF9AE}" pid="10" name="ContentTypeId">
    <vt:lpwstr>0x01010014925C27B3ADB5469B06FE7A435DCE3F</vt:lpwstr>
  </property>
</Properties>
</file>